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7"/>
  </p:notesMasterIdLst>
  <p:sldIdLst>
    <p:sldId id="771" r:id="rId2"/>
    <p:sldId id="865" r:id="rId3"/>
    <p:sldId id="852" r:id="rId4"/>
    <p:sldId id="854" r:id="rId5"/>
    <p:sldId id="856" r:id="rId6"/>
    <p:sldId id="855" r:id="rId7"/>
    <p:sldId id="857" r:id="rId8"/>
    <p:sldId id="853" r:id="rId9"/>
    <p:sldId id="859" r:id="rId10"/>
    <p:sldId id="860" r:id="rId11"/>
    <p:sldId id="861" r:id="rId12"/>
    <p:sldId id="862" r:id="rId13"/>
    <p:sldId id="863" r:id="rId14"/>
    <p:sldId id="864" r:id="rId15"/>
    <p:sldId id="848" r:id="rId1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8000"/>
    <a:srgbClr val="0099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10A1B5D5-9B99-4C35-A422-299274C87663}" styleName="Medium Style 1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E8B1032C-EA38-4F05-BA0D-38AFFFC7BED3}" styleName="Light Style 3 - Accent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35758FB7-9AC5-4552-8A53-C91805E547FA}" styleName="Themed Style 1 - Accent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08FB837D-C827-4EFA-A057-4D05807E0F7C}" styleName="Themed Style 1 - Accent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638B1855-1B75-4FBE-930C-398BA8C253C6}" styleName="Themed Style 2 - Accent 6">
    <a:tblBg>
      <a:fillRef idx="3">
        <a:schemeClr val="accent6"/>
      </a:fillRef>
      <a:effectRef idx="3">
        <a:schemeClr val="accent6"/>
      </a:effectRef>
    </a:tblBg>
    <a:wholeTbl>
      <a:tcTxStyle>
        <a:fontRef idx="minor">
          <a:scrgbClr r="0" g="0" b="0"/>
        </a:fontRef>
        <a:schemeClr val="lt1"/>
      </a:tcTxStyle>
      <a:tcStyle>
        <a:tcBdr>
          <a:left>
            <a:lnRef idx="1">
              <a:schemeClr val="accent6">
                <a:tint val="50000"/>
              </a:schemeClr>
            </a:lnRef>
          </a:left>
          <a:right>
            <a:lnRef idx="1">
              <a:schemeClr val="accent6">
                <a:tint val="50000"/>
              </a:schemeClr>
            </a:lnRef>
          </a:right>
          <a:top>
            <a:lnRef idx="1">
              <a:schemeClr val="accent6">
                <a:tint val="50000"/>
              </a:schemeClr>
            </a:lnRef>
          </a:top>
          <a:bottom>
            <a:lnRef idx="1">
              <a:schemeClr val="accent6">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912C8C85-51F0-491E-9774-3900AFEF0FD7}" styleName="Light Style 2 - Accent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83097" autoAdjust="0"/>
  </p:normalViewPr>
  <p:slideViewPr>
    <p:cSldViewPr snapToGrid="0">
      <p:cViewPr varScale="1">
        <p:scale>
          <a:sx n="58" d="100"/>
          <a:sy n="58" d="100"/>
        </p:scale>
        <p:origin x="988" y="4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28486BD-05DA-4561-8A9A-75A0A77CFEDA}" type="datetimeFigureOut">
              <a:rPr lang="en-GB" smtClean="0"/>
              <a:t>30/04/2025</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B92672C-6832-49AA-BBF4-194D57F3EB4A}" type="slidenum">
              <a:rPr lang="en-GB" smtClean="0"/>
              <a:t>‹#›</a:t>
            </a:fld>
            <a:endParaRPr lang="en-GB"/>
          </a:p>
        </p:txBody>
      </p:sp>
    </p:spTree>
    <p:extLst>
      <p:ext uri="{BB962C8B-B14F-4D97-AF65-F5344CB8AC3E}">
        <p14:creationId xmlns:p14="http://schemas.microsoft.com/office/powerpoint/2010/main" val="117277078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5586A725-72CD-DD16-6402-25E04A50D23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xmlns="" id="{2C4BF816-27BF-336A-2F81-4662121950A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xmlns="" id="{28FFB7B9-B763-E4FB-CF13-FDDF3C65462E}"/>
              </a:ext>
            </a:extLst>
          </p:cNvPr>
          <p:cNvSpPr>
            <a:spLocks noGrp="1"/>
          </p:cNvSpPr>
          <p:nvPr>
            <p:ph type="body" idx="1"/>
          </p:nvPr>
        </p:nvSpPr>
        <p:spPr/>
        <p:txBody>
          <a:bodyPr/>
          <a:lstStyle/>
          <a:p>
            <a:endParaRPr lang="sr-Cyrl-RS" dirty="0"/>
          </a:p>
        </p:txBody>
      </p:sp>
      <p:sp>
        <p:nvSpPr>
          <p:cNvPr id="4" name="Slide Number Placeholder 3">
            <a:extLst>
              <a:ext uri="{FF2B5EF4-FFF2-40B4-BE49-F238E27FC236}">
                <a16:creationId xmlns:a16="http://schemas.microsoft.com/office/drawing/2014/main" xmlns="" id="{406E7FAB-960F-694A-CF7A-577B39332F26}"/>
              </a:ext>
            </a:extLst>
          </p:cNvPr>
          <p:cNvSpPr>
            <a:spLocks noGrp="1"/>
          </p:cNvSpPr>
          <p:nvPr>
            <p:ph type="sldNum" sz="quarter" idx="5"/>
          </p:nvPr>
        </p:nvSpPr>
        <p:spPr/>
        <p:txBody>
          <a:bodyPr/>
          <a:lstStyle/>
          <a:p>
            <a:fld id="{BB92672C-6832-49AA-BBF4-194D57F3EB4A}" type="slidenum">
              <a:rPr lang="en-GB" smtClean="0"/>
              <a:t>3</a:t>
            </a:fld>
            <a:endParaRPr lang="en-GB"/>
          </a:p>
        </p:txBody>
      </p:sp>
    </p:spTree>
    <p:extLst>
      <p:ext uri="{BB962C8B-B14F-4D97-AF65-F5344CB8AC3E}">
        <p14:creationId xmlns:p14="http://schemas.microsoft.com/office/powerpoint/2010/main" val="2672789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A062D349-D91A-D344-62F1-8D42A4D2B38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xmlns="" id="{B73433FB-C48D-15B2-951A-C0C7B474407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xmlns="" id="{0DDC9D9F-FFDB-4D49-B9D8-4FCE31156677}"/>
              </a:ext>
            </a:extLst>
          </p:cNvPr>
          <p:cNvSpPr>
            <a:spLocks noGrp="1"/>
          </p:cNvSpPr>
          <p:nvPr>
            <p:ph type="body" idx="1"/>
          </p:nvPr>
        </p:nvSpPr>
        <p:spPr/>
        <p:txBody>
          <a:bodyPr/>
          <a:lstStyle/>
          <a:p>
            <a:endParaRPr lang="sr-Cyrl-RS" dirty="0"/>
          </a:p>
        </p:txBody>
      </p:sp>
      <p:sp>
        <p:nvSpPr>
          <p:cNvPr id="4" name="Slide Number Placeholder 3">
            <a:extLst>
              <a:ext uri="{FF2B5EF4-FFF2-40B4-BE49-F238E27FC236}">
                <a16:creationId xmlns:a16="http://schemas.microsoft.com/office/drawing/2014/main" xmlns="" id="{EBE6AF7B-1EFC-7426-F73A-860A3D9C629C}"/>
              </a:ext>
            </a:extLst>
          </p:cNvPr>
          <p:cNvSpPr>
            <a:spLocks noGrp="1"/>
          </p:cNvSpPr>
          <p:nvPr>
            <p:ph type="sldNum" sz="quarter" idx="5"/>
          </p:nvPr>
        </p:nvSpPr>
        <p:spPr/>
        <p:txBody>
          <a:bodyPr/>
          <a:lstStyle/>
          <a:p>
            <a:fld id="{BB92672C-6832-49AA-BBF4-194D57F3EB4A}" type="slidenum">
              <a:rPr lang="en-GB" smtClean="0"/>
              <a:t>12</a:t>
            </a:fld>
            <a:endParaRPr lang="en-GB"/>
          </a:p>
        </p:txBody>
      </p:sp>
    </p:spTree>
    <p:extLst>
      <p:ext uri="{BB962C8B-B14F-4D97-AF65-F5344CB8AC3E}">
        <p14:creationId xmlns:p14="http://schemas.microsoft.com/office/powerpoint/2010/main" val="22291427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D7EBA748-0231-E722-8716-32166EBAA97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xmlns="" id="{B170280B-CFA6-BAA4-386E-63FDC3D1608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xmlns="" id="{EC9E8F0B-1D75-48C0-00D9-9C1590FA8B03}"/>
              </a:ext>
            </a:extLst>
          </p:cNvPr>
          <p:cNvSpPr>
            <a:spLocks noGrp="1"/>
          </p:cNvSpPr>
          <p:nvPr>
            <p:ph type="body" idx="1"/>
          </p:nvPr>
        </p:nvSpPr>
        <p:spPr/>
        <p:txBody>
          <a:bodyPr/>
          <a:lstStyle/>
          <a:p>
            <a:endParaRPr lang="sr-Cyrl-RS" dirty="0"/>
          </a:p>
        </p:txBody>
      </p:sp>
      <p:sp>
        <p:nvSpPr>
          <p:cNvPr id="4" name="Slide Number Placeholder 3">
            <a:extLst>
              <a:ext uri="{FF2B5EF4-FFF2-40B4-BE49-F238E27FC236}">
                <a16:creationId xmlns:a16="http://schemas.microsoft.com/office/drawing/2014/main" xmlns="" id="{EB91C853-AC1E-FC2E-4652-1C8DAD750766}"/>
              </a:ext>
            </a:extLst>
          </p:cNvPr>
          <p:cNvSpPr>
            <a:spLocks noGrp="1"/>
          </p:cNvSpPr>
          <p:nvPr>
            <p:ph type="sldNum" sz="quarter" idx="5"/>
          </p:nvPr>
        </p:nvSpPr>
        <p:spPr/>
        <p:txBody>
          <a:bodyPr/>
          <a:lstStyle/>
          <a:p>
            <a:fld id="{BB92672C-6832-49AA-BBF4-194D57F3EB4A}" type="slidenum">
              <a:rPr lang="en-GB" smtClean="0"/>
              <a:t>13</a:t>
            </a:fld>
            <a:endParaRPr lang="en-GB"/>
          </a:p>
        </p:txBody>
      </p:sp>
    </p:spTree>
    <p:extLst>
      <p:ext uri="{BB962C8B-B14F-4D97-AF65-F5344CB8AC3E}">
        <p14:creationId xmlns:p14="http://schemas.microsoft.com/office/powerpoint/2010/main" val="149328619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2DD89450-C0C4-6AEA-F2BE-84DD9668453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xmlns="" id="{BAA596EE-1271-E45E-20CD-133900F7868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xmlns="" id="{244794EA-B9AE-09FB-0116-9A7FF94F2C6A}"/>
              </a:ext>
            </a:extLst>
          </p:cNvPr>
          <p:cNvSpPr>
            <a:spLocks noGrp="1"/>
          </p:cNvSpPr>
          <p:nvPr>
            <p:ph type="body" idx="1"/>
          </p:nvPr>
        </p:nvSpPr>
        <p:spPr/>
        <p:txBody>
          <a:bodyPr/>
          <a:lstStyle/>
          <a:p>
            <a:endParaRPr lang="sr-Cyrl-RS" dirty="0"/>
          </a:p>
        </p:txBody>
      </p:sp>
      <p:sp>
        <p:nvSpPr>
          <p:cNvPr id="4" name="Slide Number Placeholder 3">
            <a:extLst>
              <a:ext uri="{FF2B5EF4-FFF2-40B4-BE49-F238E27FC236}">
                <a16:creationId xmlns:a16="http://schemas.microsoft.com/office/drawing/2014/main" xmlns="" id="{5736FAA1-1016-B900-A89A-6E8A6F926D55}"/>
              </a:ext>
            </a:extLst>
          </p:cNvPr>
          <p:cNvSpPr>
            <a:spLocks noGrp="1"/>
          </p:cNvSpPr>
          <p:nvPr>
            <p:ph type="sldNum" sz="quarter" idx="5"/>
          </p:nvPr>
        </p:nvSpPr>
        <p:spPr/>
        <p:txBody>
          <a:bodyPr/>
          <a:lstStyle/>
          <a:p>
            <a:fld id="{BB92672C-6832-49AA-BBF4-194D57F3EB4A}" type="slidenum">
              <a:rPr lang="en-GB" smtClean="0"/>
              <a:t>14</a:t>
            </a:fld>
            <a:endParaRPr lang="en-GB"/>
          </a:p>
        </p:txBody>
      </p:sp>
    </p:spTree>
    <p:extLst>
      <p:ext uri="{BB962C8B-B14F-4D97-AF65-F5344CB8AC3E}">
        <p14:creationId xmlns:p14="http://schemas.microsoft.com/office/powerpoint/2010/main" val="54077428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85A50E6C-7CB1-7EB2-ECE6-B9F6A6E1047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xmlns="" id="{B83E7B6C-DF94-88A5-2A15-95674200020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xmlns="" id="{6EFD38CD-90B9-47FA-EFF8-0F077175BFA6}"/>
              </a:ext>
            </a:extLst>
          </p:cNvPr>
          <p:cNvSpPr>
            <a:spLocks noGrp="1"/>
          </p:cNvSpPr>
          <p:nvPr>
            <p:ph type="body" idx="1"/>
          </p:nvPr>
        </p:nvSpPr>
        <p:spPr/>
        <p:txBody>
          <a:bodyPr/>
          <a:lstStyle/>
          <a:p>
            <a:endParaRPr lang="sr-Cyrl-RS" dirty="0"/>
          </a:p>
        </p:txBody>
      </p:sp>
      <p:sp>
        <p:nvSpPr>
          <p:cNvPr id="4" name="Slide Number Placeholder 3">
            <a:extLst>
              <a:ext uri="{FF2B5EF4-FFF2-40B4-BE49-F238E27FC236}">
                <a16:creationId xmlns:a16="http://schemas.microsoft.com/office/drawing/2014/main" xmlns="" id="{2B542A06-D3B1-4E1C-AF05-93602E9B7956}"/>
              </a:ext>
            </a:extLst>
          </p:cNvPr>
          <p:cNvSpPr>
            <a:spLocks noGrp="1"/>
          </p:cNvSpPr>
          <p:nvPr>
            <p:ph type="sldNum" sz="quarter" idx="5"/>
          </p:nvPr>
        </p:nvSpPr>
        <p:spPr/>
        <p:txBody>
          <a:bodyPr/>
          <a:lstStyle/>
          <a:p>
            <a:fld id="{BB92672C-6832-49AA-BBF4-194D57F3EB4A}" type="slidenum">
              <a:rPr lang="en-GB" smtClean="0"/>
              <a:t>15</a:t>
            </a:fld>
            <a:endParaRPr lang="en-GB"/>
          </a:p>
        </p:txBody>
      </p:sp>
    </p:spTree>
    <p:extLst>
      <p:ext uri="{BB962C8B-B14F-4D97-AF65-F5344CB8AC3E}">
        <p14:creationId xmlns:p14="http://schemas.microsoft.com/office/powerpoint/2010/main" val="273739337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5586A725-72CD-DD16-6402-25E04A50D23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xmlns="" id="{2C4BF816-27BF-336A-2F81-4662121950A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xmlns="" id="{28FFB7B9-B763-E4FB-CF13-FDDF3C65462E}"/>
              </a:ext>
            </a:extLst>
          </p:cNvPr>
          <p:cNvSpPr>
            <a:spLocks noGrp="1"/>
          </p:cNvSpPr>
          <p:nvPr>
            <p:ph type="body" idx="1"/>
          </p:nvPr>
        </p:nvSpPr>
        <p:spPr/>
        <p:txBody>
          <a:bodyPr/>
          <a:lstStyle/>
          <a:p>
            <a:endParaRPr lang="sr-Cyrl-RS" dirty="0"/>
          </a:p>
        </p:txBody>
      </p:sp>
      <p:sp>
        <p:nvSpPr>
          <p:cNvPr id="4" name="Slide Number Placeholder 3">
            <a:extLst>
              <a:ext uri="{FF2B5EF4-FFF2-40B4-BE49-F238E27FC236}">
                <a16:creationId xmlns:a16="http://schemas.microsoft.com/office/drawing/2014/main" xmlns="" id="{406E7FAB-960F-694A-CF7A-577B39332F26}"/>
              </a:ext>
            </a:extLst>
          </p:cNvPr>
          <p:cNvSpPr>
            <a:spLocks noGrp="1"/>
          </p:cNvSpPr>
          <p:nvPr>
            <p:ph type="sldNum" sz="quarter" idx="5"/>
          </p:nvPr>
        </p:nvSpPr>
        <p:spPr/>
        <p:txBody>
          <a:bodyPr/>
          <a:lstStyle/>
          <a:p>
            <a:fld id="{BB92672C-6832-49AA-BBF4-194D57F3EB4A}" type="slidenum">
              <a:rPr lang="en-GB" smtClean="0"/>
              <a:t>4</a:t>
            </a:fld>
            <a:endParaRPr lang="en-GB"/>
          </a:p>
        </p:txBody>
      </p:sp>
    </p:spTree>
    <p:extLst>
      <p:ext uri="{BB962C8B-B14F-4D97-AF65-F5344CB8AC3E}">
        <p14:creationId xmlns:p14="http://schemas.microsoft.com/office/powerpoint/2010/main" val="123633422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5586A725-72CD-DD16-6402-25E04A50D23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xmlns="" id="{2C4BF816-27BF-336A-2F81-4662121950A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xmlns="" id="{28FFB7B9-B763-E4FB-CF13-FDDF3C65462E}"/>
              </a:ext>
            </a:extLst>
          </p:cNvPr>
          <p:cNvSpPr>
            <a:spLocks noGrp="1"/>
          </p:cNvSpPr>
          <p:nvPr>
            <p:ph type="body" idx="1"/>
          </p:nvPr>
        </p:nvSpPr>
        <p:spPr/>
        <p:txBody>
          <a:bodyPr/>
          <a:lstStyle/>
          <a:p>
            <a:endParaRPr lang="sr-Cyrl-RS" dirty="0"/>
          </a:p>
        </p:txBody>
      </p:sp>
      <p:sp>
        <p:nvSpPr>
          <p:cNvPr id="4" name="Slide Number Placeholder 3">
            <a:extLst>
              <a:ext uri="{FF2B5EF4-FFF2-40B4-BE49-F238E27FC236}">
                <a16:creationId xmlns:a16="http://schemas.microsoft.com/office/drawing/2014/main" xmlns="" id="{406E7FAB-960F-694A-CF7A-577B39332F26}"/>
              </a:ext>
            </a:extLst>
          </p:cNvPr>
          <p:cNvSpPr>
            <a:spLocks noGrp="1"/>
          </p:cNvSpPr>
          <p:nvPr>
            <p:ph type="sldNum" sz="quarter" idx="5"/>
          </p:nvPr>
        </p:nvSpPr>
        <p:spPr/>
        <p:txBody>
          <a:bodyPr/>
          <a:lstStyle/>
          <a:p>
            <a:fld id="{BB92672C-6832-49AA-BBF4-194D57F3EB4A}" type="slidenum">
              <a:rPr lang="en-GB" smtClean="0"/>
              <a:t>5</a:t>
            </a:fld>
            <a:endParaRPr lang="en-GB"/>
          </a:p>
        </p:txBody>
      </p:sp>
    </p:spTree>
    <p:extLst>
      <p:ext uri="{BB962C8B-B14F-4D97-AF65-F5344CB8AC3E}">
        <p14:creationId xmlns:p14="http://schemas.microsoft.com/office/powerpoint/2010/main" val="148848713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5586A725-72CD-DD16-6402-25E04A50D23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xmlns="" id="{2C4BF816-27BF-336A-2F81-4662121950A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xmlns="" id="{28FFB7B9-B763-E4FB-CF13-FDDF3C65462E}"/>
              </a:ext>
            </a:extLst>
          </p:cNvPr>
          <p:cNvSpPr>
            <a:spLocks noGrp="1"/>
          </p:cNvSpPr>
          <p:nvPr>
            <p:ph type="body" idx="1"/>
          </p:nvPr>
        </p:nvSpPr>
        <p:spPr/>
        <p:txBody>
          <a:bodyPr/>
          <a:lstStyle/>
          <a:p>
            <a:endParaRPr lang="sr-Cyrl-RS" dirty="0"/>
          </a:p>
        </p:txBody>
      </p:sp>
      <p:sp>
        <p:nvSpPr>
          <p:cNvPr id="4" name="Slide Number Placeholder 3">
            <a:extLst>
              <a:ext uri="{FF2B5EF4-FFF2-40B4-BE49-F238E27FC236}">
                <a16:creationId xmlns:a16="http://schemas.microsoft.com/office/drawing/2014/main" xmlns="" id="{406E7FAB-960F-694A-CF7A-577B39332F26}"/>
              </a:ext>
            </a:extLst>
          </p:cNvPr>
          <p:cNvSpPr>
            <a:spLocks noGrp="1"/>
          </p:cNvSpPr>
          <p:nvPr>
            <p:ph type="sldNum" sz="quarter" idx="5"/>
          </p:nvPr>
        </p:nvSpPr>
        <p:spPr/>
        <p:txBody>
          <a:bodyPr/>
          <a:lstStyle/>
          <a:p>
            <a:fld id="{BB92672C-6832-49AA-BBF4-194D57F3EB4A}" type="slidenum">
              <a:rPr lang="en-GB" smtClean="0"/>
              <a:t>6</a:t>
            </a:fld>
            <a:endParaRPr lang="en-GB"/>
          </a:p>
        </p:txBody>
      </p:sp>
    </p:spTree>
    <p:extLst>
      <p:ext uri="{BB962C8B-B14F-4D97-AF65-F5344CB8AC3E}">
        <p14:creationId xmlns:p14="http://schemas.microsoft.com/office/powerpoint/2010/main" val="158447412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5586A725-72CD-DD16-6402-25E04A50D23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xmlns="" id="{2C4BF816-27BF-336A-2F81-4662121950A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xmlns="" id="{28FFB7B9-B763-E4FB-CF13-FDDF3C65462E}"/>
              </a:ext>
            </a:extLst>
          </p:cNvPr>
          <p:cNvSpPr>
            <a:spLocks noGrp="1"/>
          </p:cNvSpPr>
          <p:nvPr>
            <p:ph type="body" idx="1"/>
          </p:nvPr>
        </p:nvSpPr>
        <p:spPr/>
        <p:txBody>
          <a:bodyPr/>
          <a:lstStyle/>
          <a:p>
            <a:endParaRPr lang="sr-Cyrl-RS" dirty="0"/>
          </a:p>
        </p:txBody>
      </p:sp>
      <p:sp>
        <p:nvSpPr>
          <p:cNvPr id="4" name="Slide Number Placeholder 3">
            <a:extLst>
              <a:ext uri="{FF2B5EF4-FFF2-40B4-BE49-F238E27FC236}">
                <a16:creationId xmlns:a16="http://schemas.microsoft.com/office/drawing/2014/main" xmlns="" id="{406E7FAB-960F-694A-CF7A-577B39332F26}"/>
              </a:ext>
            </a:extLst>
          </p:cNvPr>
          <p:cNvSpPr>
            <a:spLocks noGrp="1"/>
          </p:cNvSpPr>
          <p:nvPr>
            <p:ph type="sldNum" sz="quarter" idx="5"/>
          </p:nvPr>
        </p:nvSpPr>
        <p:spPr/>
        <p:txBody>
          <a:bodyPr/>
          <a:lstStyle/>
          <a:p>
            <a:fld id="{BB92672C-6832-49AA-BBF4-194D57F3EB4A}" type="slidenum">
              <a:rPr lang="en-GB" smtClean="0"/>
              <a:t>7</a:t>
            </a:fld>
            <a:endParaRPr lang="en-GB"/>
          </a:p>
        </p:txBody>
      </p:sp>
    </p:spTree>
    <p:extLst>
      <p:ext uri="{BB962C8B-B14F-4D97-AF65-F5344CB8AC3E}">
        <p14:creationId xmlns:p14="http://schemas.microsoft.com/office/powerpoint/2010/main" val="121991321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5586A725-72CD-DD16-6402-25E04A50D23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xmlns="" id="{2C4BF816-27BF-336A-2F81-4662121950A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xmlns="" id="{28FFB7B9-B763-E4FB-CF13-FDDF3C65462E}"/>
              </a:ext>
            </a:extLst>
          </p:cNvPr>
          <p:cNvSpPr>
            <a:spLocks noGrp="1"/>
          </p:cNvSpPr>
          <p:nvPr>
            <p:ph type="body" idx="1"/>
          </p:nvPr>
        </p:nvSpPr>
        <p:spPr/>
        <p:txBody>
          <a:bodyPr/>
          <a:lstStyle/>
          <a:p>
            <a:endParaRPr lang="sr-Cyrl-RS" dirty="0"/>
          </a:p>
        </p:txBody>
      </p:sp>
      <p:sp>
        <p:nvSpPr>
          <p:cNvPr id="4" name="Slide Number Placeholder 3">
            <a:extLst>
              <a:ext uri="{FF2B5EF4-FFF2-40B4-BE49-F238E27FC236}">
                <a16:creationId xmlns:a16="http://schemas.microsoft.com/office/drawing/2014/main" xmlns="" id="{406E7FAB-960F-694A-CF7A-577B39332F26}"/>
              </a:ext>
            </a:extLst>
          </p:cNvPr>
          <p:cNvSpPr>
            <a:spLocks noGrp="1"/>
          </p:cNvSpPr>
          <p:nvPr>
            <p:ph type="sldNum" sz="quarter" idx="5"/>
          </p:nvPr>
        </p:nvSpPr>
        <p:spPr/>
        <p:txBody>
          <a:bodyPr/>
          <a:lstStyle/>
          <a:p>
            <a:fld id="{BB92672C-6832-49AA-BBF4-194D57F3EB4A}" type="slidenum">
              <a:rPr lang="en-GB" smtClean="0"/>
              <a:t>8</a:t>
            </a:fld>
            <a:endParaRPr lang="en-GB"/>
          </a:p>
        </p:txBody>
      </p:sp>
    </p:spTree>
    <p:extLst>
      <p:ext uri="{BB962C8B-B14F-4D97-AF65-F5344CB8AC3E}">
        <p14:creationId xmlns:p14="http://schemas.microsoft.com/office/powerpoint/2010/main" val="33199531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5586A725-72CD-DD16-6402-25E04A50D23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xmlns="" id="{2C4BF816-27BF-336A-2F81-4662121950A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xmlns="" id="{28FFB7B9-B763-E4FB-CF13-FDDF3C65462E}"/>
              </a:ext>
            </a:extLst>
          </p:cNvPr>
          <p:cNvSpPr>
            <a:spLocks noGrp="1"/>
          </p:cNvSpPr>
          <p:nvPr>
            <p:ph type="body" idx="1"/>
          </p:nvPr>
        </p:nvSpPr>
        <p:spPr/>
        <p:txBody>
          <a:bodyPr/>
          <a:lstStyle/>
          <a:p>
            <a:endParaRPr lang="sr-Cyrl-RS" dirty="0"/>
          </a:p>
        </p:txBody>
      </p:sp>
      <p:sp>
        <p:nvSpPr>
          <p:cNvPr id="4" name="Slide Number Placeholder 3">
            <a:extLst>
              <a:ext uri="{FF2B5EF4-FFF2-40B4-BE49-F238E27FC236}">
                <a16:creationId xmlns:a16="http://schemas.microsoft.com/office/drawing/2014/main" xmlns="" id="{406E7FAB-960F-694A-CF7A-577B39332F26}"/>
              </a:ext>
            </a:extLst>
          </p:cNvPr>
          <p:cNvSpPr>
            <a:spLocks noGrp="1"/>
          </p:cNvSpPr>
          <p:nvPr>
            <p:ph type="sldNum" sz="quarter" idx="5"/>
          </p:nvPr>
        </p:nvSpPr>
        <p:spPr/>
        <p:txBody>
          <a:bodyPr/>
          <a:lstStyle/>
          <a:p>
            <a:fld id="{BB92672C-6832-49AA-BBF4-194D57F3EB4A}" type="slidenum">
              <a:rPr lang="en-GB" smtClean="0"/>
              <a:t>9</a:t>
            </a:fld>
            <a:endParaRPr lang="en-GB"/>
          </a:p>
        </p:txBody>
      </p:sp>
    </p:spTree>
    <p:extLst>
      <p:ext uri="{BB962C8B-B14F-4D97-AF65-F5344CB8AC3E}">
        <p14:creationId xmlns:p14="http://schemas.microsoft.com/office/powerpoint/2010/main" val="188299939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5586A725-72CD-DD16-6402-25E04A50D23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xmlns="" id="{2C4BF816-27BF-336A-2F81-4662121950A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xmlns="" id="{28FFB7B9-B763-E4FB-CF13-FDDF3C65462E}"/>
              </a:ext>
            </a:extLst>
          </p:cNvPr>
          <p:cNvSpPr>
            <a:spLocks noGrp="1"/>
          </p:cNvSpPr>
          <p:nvPr>
            <p:ph type="body" idx="1"/>
          </p:nvPr>
        </p:nvSpPr>
        <p:spPr/>
        <p:txBody>
          <a:bodyPr/>
          <a:lstStyle/>
          <a:p>
            <a:endParaRPr lang="sr-Cyrl-RS" dirty="0"/>
          </a:p>
        </p:txBody>
      </p:sp>
      <p:sp>
        <p:nvSpPr>
          <p:cNvPr id="4" name="Slide Number Placeholder 3">
            <a:extLst>
              <a:ext uri="{FF2B5EF4-FFF2-40B4-BE49-F238E27FC236}">
                <a16:creationId xmlns:a16="http://schemas.microsoft.com/office/drawing/2014/main" xmlns="" id="{406E7FAB-960F-694A-CF7A-577B39332F26}"/>
              </a:ext>
            </a:extLst>
          </p:cNvPr>
          <p:cNvSpPr>
            <a:spLocks noGrp="1"/>
          </p:cNvSpPr>
          <p:nvPr>
            <p:ph type="sldNum" sz="quarter" idx="5"/>
          </p:nvPr>
        </p:nvSpPr>
        <p:spPr/>
        <p:txBody>
          <a:bodyPr/>
          <a:lstStyle/>
          <a:p>
            <a:fld id="{BB92672C-6832-49AA-BBF4-194D57F3EB4A}" type="slidenum">
              <a:rPr lang="en-GB" smtClean="0"/>
              <a:t>10</a:t>
            </a:fld>
            <a:endParaRPr lang="en-GB"/>
          </a:p>
        </p:txBody>
      </p:sp>
    </p:spTree>
    <p:extLst>
      <p:ext uri="{BB962C8B-B14F-4D97-AF65-F5344CB8AC3E}">
        <p14:creationId xmlns:p14="http://schemas.microsoft.com/office/powerpoint/2010/main" val="334829948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FE710E6E-7840-6978-01BE-637D6D5DE52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xmlns="" id="{F2E546EC-C0E0-E9E8-2139-58BEE61D5EC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xmlns="" id="{41BC560B-9BAE-3592-780B-1E8536F530A5}"/>
              </a:ext>
            </a:extLst>
          </p:cNvPr>
          <p:cNvSpPr>
            <a:spLocks noGrp="1"/>
          </p:cNvSpPr>
          <p:nvPr>
            <p:ph type="body" idx="1"/>
          </p:nvPr>
        </p:nvSpPr>
        <p:spPr/>
        <p:txBody>
          <a:bodyPr/>
          <a:lstStyle/>
          <a:p>
            <a:endParaRPr lang="sr-Cyrl-RS" dirty="0"/>
          </a:p>
        </p:txBody>
      </p:sp>
      <p:sp>
        <p:nvSpPr>
          <p:cNvPr id="4" name="Slide Number Placeholder 3">
            <a:extLst>
              <a:ext uri="{FF2B5EF4-FFF2-40B4-BE49-F238E27FC236}">
                <a16:creationId xmlns:a16="http://schemas.microsoft.com/office/drawing/2014/main" xmlns="" id="{749D9736-D8CE-F37C-7B9C-E4547439726A}"/>
              </a:ext>
            </a:extLst>
          </p:cNvPr>
          <p:cNvSpPr>
            <a:spLocks noGrp="1"/>
          </p:cNvSpPr>
          <p:nvPr>
            <p:ph type="sldNum" sz="quarter" idx="5"/>
          </p:nvPr>
        </p:nvSpPr>
        <p:spPr/>
        <p:txBody>
          <a:bodyPr/>
          <a:lstStyle/>
          <a:p>
            <a:fld id="{BB92672C-6832-49AA-BBF4-194D57F3EB4A}" type="slidenum">
              <a:rPr lang="en-GB" smtClean="0"/>
              <a:t>11</a:t>
            </a:fld>
            <a:endParaRPr lang="en-GB"/>
          </a:p>
        </p:txBody>
      </p:sp>
    </p:spTree>
    <p:extLst>
      <p:ext uri="{BB962C8B-B14F-4D97-AF65-F5344CB8AC3E}">
        <p14:creationId xmlns:p14="http://schemas.microsoft.com/office/powerpoint/2010/main" val="19399581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D45F3D3A-3B55-4824-93DD-D9EDE995DA7B}"/>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xmlns="" id="{626A9B26-483A-47C7-935E-4217C593EA9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xmlns="" id="{B1C04F7E-8F90-46D6-8A87-94A071D954D0}"/>
              </a:ext>
            </a:extLst>
          </p:cNvPr>
          <p:cNvSpPr>
            <a:spLocks noGrp="1"/>
          </p:cNvSpPr>
          <p:nvPr>
            <p:ph type="dt" sz="half" idx="10"/>
          </p:nvPr>
        </p:nvSpPr>
        <p:spPr/>
        <p:txBody>
          <a:bodyPr/>
          <a:lstStyle/>
          <a:p>
            <a:fld id="{1AE5B157-8682-46E4-B104-6CF219917601}" type="datetimeFigureOut">
              <a:rPr lang="en-US" smtClean="0"/>
              <a:t>4/30/2025</a:t>
            </a:fld>
            <a:endParaRPr lang="en-US"/>
          </a:p>
        </p:txBody>
      </p:sp>
      <p:sp>
        <p:nvSpPr>
          <p:cNvPr id="5" name="Footer Placeholder 4">
            <a:extLst>
              <a:ext uri="{FF2B5EF4-FFF2-40B4-BE49-F238E27FC236}">
                <a16:creationId xmlns:a16="http://schemas.microsoft.com/office/drawing/2014/main" xmlns="" id="{B5DCE86F-D1A3-45BB-BBF4-D0F3DB29277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xmlns="" id="{4A969140-1B01-4E2C-8CE8-6726EF4544F0}"/>
              </a:ext>
            </a:extLst>
          </p:cNvPr>
          <p:cNvSpPr>
            <a:spLocks noGrp="1"/>
          </p:cNvSpPr>
          <p:nvPr>
            <p:ph type="sldNum" sz="quarter" idx="12"/>
          </p:nvPr>
        </p:nvSpPr>
        <p:spPr/>
        <p:txBody>
          <a:bodyPr/>
          <a:lstStyle/>
          <a:p>
            <a:fld id="{275FFF92-88D3-4321-9339-85B5B423DA1F}" type="slidenum">
              <a:rPr lang="en-US" smtClean="0"/>
              <a:t>‹#›</a:t>
            </a:fld>
            <a:endParaRPr lang="en-US"/>
          </a:p>
        </p:txBody>
      </p:sp>
    </p:spTree>
    <p:extLst>
      <p:ext uri="{BB962C8B-B14F-4D97-AF65-F5344CB8AC3E}">
        <p14:creationId xmlns:p14="http://schemas.microsoft.com/office/powerpoint/2010/main" val="38540351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3577FFFE-2F5A-406A-AC36-06A6B0200B48}"/>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xmlns="" id="{5E9F2C21-E87C-4B95-9BB6-17371F350B4D}"/>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32FB6D13-C98C-46BE-B050-4E0BE46A5FF7}"/>
              </a:ext>
            </a:extLst>
          </p:cNvPr>
          <p:cNvSpPr>
            <a:spLocks noGrp="1"/>
          </p:cNvSpPr>
          <p:nvPr>
            <p:ph type="dt" sz="half" idx="10"/>
          </p:nvPr>
        </p:nvSpPr>
        <p:spPr/>
        <p:txBody>
          <a:bodyPr/>
          <a:lstStyle/>
          <a:p>
            <a:fld id="{1AE5B157-8682-46E4-B104-6CF219917601}" type="datetimeFigureOut">
              <a:rPr lang="en-US" smtClean="0"/>
              <a:t>4/30/2025</a:t>
            </a:fld>
            <a:endParaRPr lang="en-US"/>
          </a:p>
        </p:txBody>
      </p:sp>
      <p:sp>
        <p:nvSpPr>
          <p:cNvPr id="5" name="Footer Placeholder 4">
            <a:extLst>
              <a:ext uri="{FF2B5EF4-FFF2-40B4-BE49-F238E27FC236}">
                <a16:creationId xmlns:a16="http://schemas.microsoft.com/office/drawing/2014/main" xmlns="" id="{2D825627-CA66-47E7-BA9A-C9C55A4E94F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xmlns="" id="{555D9F07-50F3-4022-95E9-369985B1D2F8}"/>
              </a:ext>
            </a:extLst>
          </p:cNvPr>
          <p:cNvSpPr>
            <a:spLocks noGrp="1"/>
          </p:cNvSpPr>
          <p:nvPr>
            <p:ph type="sldNum" sz="quarter" idx="12"/>
          </p:nvPr>
        </p:nvSpPr>
        <p:spPr/>
        <p:txBody>
          <a:bodyPr/>
          <a:lstStyle/>
          <a:p>
            <a:fld id="{275FFF92-88D3-4321-9339-85B5B423DA1F}" type="slidenum">
              <a:rPr lang="en-US" smtClean="0"/>
              <a:t>‹#›</a:t>
            </a:fld>
            <a:endParaRPr lang="en-US"/>
          </a:p>
        </p:txBody>
      </p:sp>
    </p:spTree>
    <p:extLst>
      <p:ext uri="{BB962C8B-B14F-4D97-AF65-F5344CB8AC3E}">
        <p14:creationId xmlns:p14="http://schemas.microsoft.com/office/powerpoint/2010/main" val="24774766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xmlns="" id="{F245134F-6DAC-4DA6-A862-8B6375328837}"/>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xmlns="" id="{E9E3A36C-E794-4154-86BF-30A35F80EEBA}"/>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BFB83EE1-9AF4-4E7D-B1C4-EBBBA094D13B}"/>
              </a:ext>
            </a:extLst>
          </p:cNvPr>
          <p:cNvSpPr>
            <a:spLocks noGrp="1"/>
          </p:cNvSpPr>
          <p:nvPr>
            <p:ph type="dt" sz="half" idx="10"/>
          </p:nvPr>
        </p:nvSpPr>
        <p:spPr/>
        <p:txBody>
          <a:bodyPr/>
          <a:lstStyle/>
          <a:p>
            <a:fld id="{1AE5B157-8682-46E4-B104-6CF219917601}" type="datetimeFigureOut">
              <a:rPr lang="en-US" smtClean="0"/>
              <a:t>4/30/2025</a:t>
            </a:fld>
            <a:endParaRPr lang="en-US"/>
          </a:p>
        </p:txBody>
      </p:sp>
      <p:sp>
        <p:nvSpPr>
          <p:cNvPr id="5" name="Footer Placeholder 4">
            <a:extLst>
              <a:ext uri="{FF2B5EF4-FFF2-40B4-BE49-F238E27FC236}">
                <a16:creationId xmlns:a16="http://schemas.microsoft.com/office/drawing/2014/main" xmlns="" id="{A760BE1C-248F-4F93-8EC8-5BCD2B03293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xmlns="" id="{93391BA8-D719-48F0-B3E8-08FBAC1F8742}"/>
              </a:ext>
            </a:extLst>
          </p:cNvPr>
          <p:cNvSpPr>
            <a:spLocks noGrp="1"/>
          </p:cNvSpPr>
          <p:nvPr>
            <p:ph type="sldNum" sz="quarter" idx="12"/>
          </p:nvPr>
        </p:nvSpPr>
        <p:spPr/>
        <p:txBody>
          <a:bodyPr/>
          <a:lstStyle/>
          <a:p>
            <a:fld id="{275FFF92-88D3-4321-9339-85B5B423DA1F}" type="slidenum">
              <a:rPr lang="en-US" smtClean="0"/>
              <a:t>‹#›</a:t>
            </a:fld>
            <a:endParaRPr lang="en-US"/>
          </a:p>
        </p:txBody>
      </p:sp>
    </p:spTree>
    <p:extLst>
      <p:ext uri="{BB962C8B-B14F-4D97-AF65-F5344CB8AC3E}">
        <p14:creationId xmlns:p14="http://schemas.microsoft.com/office/powerpoint/2010/main" val="155919811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59EFC306-C5B3-4413-8CCF-F24A8F16071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xmlns="" id="{722A4109-1906-4088-B6CD-549E101AC3B7}"/>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6BAAE458-A3BF-46EB-B9A3-C7E63DCA2EB8}"/>
              </a:ext>
            </a:extLst>
          </p:cNvPr>
          <p:cNvSpPr>
            <a:spLocks noGrp="1"/>
          </p:cNvSpPr>
          <p:nvPr>
            <p:ph type="dt" sz="half" idx="10"/>
          </p:nvPr>
        </p:nvSpPr>
        <p:spPr/>
        <p:txBody>
          <a:bodyPr/>
          <a:lstStyle/>
          <a:p>
            <a:fld id="{1AE5B157-8682-46E4-B104-6CF219917601}" type="datetimeFigureOut">
              <a:rPr lang="en-US" smtClean="0"/>
              <a:t>4/30/2025</a:t>
            </a:fld>
            <a:endParaRPr lang="en-US"/>
          </a:p>
        </p:txBody>
      </p:sp>
      <p:sp>
        <p:nvSpPr>
          <p:cNvPr id="5" name="Footer Placeholder 4">
            <a:extLst>
              <a:ext uri="{FF2B5EF4-FFF2-40B4-BE49-F238E27FC236}">
                <a16:creationId xmlns:a16="http://schemas.microsoft.com/office/drawing/2014/main" xmlns="" id="{5A3AFD3D-320E-4950-A311-96829342A3D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xmlns="" id="{09FA9454-88FC-4DD4-8F9B-5E747C19C13F}"/>
              </a:ext>
            </a:extLst>
          </p:cNvPr>
          <p:cNvSpPr>
            <a:spLocks noGrp="1"/>
          </p:cNvSpPr>
          <p:nvPr>
            <p:ph type="sldNum" sz="quarter" idx="12"/>
          </p:nvPr>
        </p:nvSpPr>
        <p:spPr/>
        <p:txBody>
          <a:bodyPr/>
          <a:lstStyle/>
          <a:p>
            <a:fld id="{275FFF92-88D3-4321-9339-85B5B423DA1F}" type="slidenum">
              <a:rPr lang="en-US" smtClean="0"/>
              <a:t>‹#›</a:t>
            </a:fld>
            <a:endParaRPr lang="en-US"/>
          </a:p>
        </p:txBody>
      </p:sp>
    </p:spTree>
    <p:extLst>
      <p:ext uri="{BB962C8B-B14F-4D97-AF65-F5344CB8AC3E}">
        <p14:creationId xmlns:p14="http://schemas.microsoft.com/office/powerpoint/2010/main" val="16589591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EB17E21A-40C4-45DA-9105-71DCEFA4D17A}"/>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xmlns="" id="{E29C2570-2FCB-4459-8758-A0ADB69697E3}"/>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xmlns="" id="{BEAA0A27-4D9B-44B6-9C72-5639AD9642BB}"/>
              </a:ext>
            </a:extLst>
          </p:cNvPr>
          <p:cNvSpPr>
            <a:spLocks noGrp="1"/>
          </p:cNvSpPr>
          <p:nvPr>
            <p:ph type="dt" sz="half" idx="10"/>
          </p:nvPr>
        </p:nvSpPr>
        <p:spPr/>
        <p:txBody>
          <a:bodyPr/>
          <a:lstStyle/>
          <a:p>
            <a:fld id="{1AE5B157-8682-46E4-B104-6CF219917601}" type="datetimeFigureOut">
              <a:rPr lang="en-US" smtClean="0"/>
              <a:t>4/30/2025</a:t>
            </a:fld>
            <a:endParaRPr lang="en-US"/>
          </a:p>
        </p:txBody>
      </p:sp>
      <p:sp>
        <p:nvSpPr>
          <p:cNvPr id="5" name="Footer Placeholder 4">
            <a:extLst>
              <a:ext uri="{FF2B5EF4-FFF2-40B4-BE49-F238E27FC236}">
                <a16:creationId xmlns:a16="http://schemas.microsoft.com/office/drawing/2014/main" xmlns="" id="{013CEBC1-3324-4257-A302-10E0134DB10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xmlns="" id="{F97E0DA1-63C7-428D-B955-F48DD53AE113}"/>
              </a:ext>
            </a:extLst>
          </p:cNvPr>
          <p:cNvSpPr>
            <a:spLocks noGrp="1"/>
          </p:cNvSpPr>
          <p:nvPr>
            <p:ph type="sldNum" sz="quarter" idx="12"/>
          </p:nvPr>
        </p:nvSpPr>
        <p:spPr/>
        <p:txBody>
          <a:bodyPr/>
          <a:lstStyle/>
          <a:p>
            <a:fld id="{275FFF92-88D3-4321-9339-85B5B423DA1F}" type="slidenum">
              <a:rPr lang="en-US" smtClean="0"/>
              <a:t>‹#›</a:t>
            </a:fld>
            <a:endParaRPr lang="en-US"/>
          </a:p>
        </p:txBody>
      </p:sp>
    </p:spTree>
    <p:extLst>
      <p:ext uri="{BB962C8B-B14F-4D97-AF65-F5344CB8AC3E}">
        <p14:creationId xmlns:p14="http://schemas.microsoft.com/office/powerpoint/2010/main" val="35971386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C39139F3-6B8E-49AD-9E13-FEE9B0F2A14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xmlns="" id="{2076216D-255B-41C7-BEE9-71960C809046}"/>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xmlns="" id="{776D866E-8769-4D33-B2C0-DFD9BB63FA5F}"/>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xmlns="" id="{D8969FDE-1634-4D8E-8757-04393ED84B23}"/>
              </a:ext>
            </a:extLst>
          </p:cNvPr>
          <p:cNvSpPr>
            <a:spLocks noGrp="1"/>
          </p:cNvSpPr>
          <p:nvPr>
            <p:ph type="dt" sz="half" idx="10"/>
          </p:nvPr>
        </p:nvSpPr>
        <p:spPr/>
        <p:txBody>
          <a:bodyPr/>
          <a:lstStyle/>
          <a:p>
            <a:fld id="{1AE5B157-8682-46E4-B104-6CF219917601}" type="datetimeFigureOut">
              <a:rPr lang="en-US" smtClean="0"/>
              <a:t>4/30/2025</a:t>
            </a:fld>
            <a:endParaRPr lang="en-US"/>
          </a:p>
        </p:txBody>
      </p:sp>
      <p:sp>
        <p:nvSpPr>
          <p:cNvPr id="6" name="Footer Placeholder 5">
            <a:extLst>
              <a:ext uri="{FF2B5EF4-FFF2-40B4-BE49-F238E27FC236}">
                <a16:creationId xmlns:a16="http://schemas.microsoft.com/office/drawing/2014/main" xmlns="" id="{7AEB2DDC-6BC7-4C0E-BFF3-B0C2F4B716C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xmlns="" id="{AFA89047-568D-446C-8E79-20099EDA9DBC}"/>
              </a:ext>
            </a:extLst>
          </p:cNvPr>
          <p:cNvSpPr>
            <a:spLocks noGrp="1"/>
          </p:cNvSpPr>
          <p:nvPr>
            <p:ph type="sldNum" sz="quarter" idx="12"/>
          </p:nvPr>
        </p:nvSpPr>
        <p:spPr/>
        <p:txBody>
          <a:bodyPr/>
          <a:lstStyle/>
          <a:p>
            <a:fld id="{275FFF92-88D3-4321-9339-85B5B423DA1F}" type="slidenum">
              <a:rPr lang="en-US" smtClean="0"/>
              <a:t>‹#›</a:t>
            </a:fld>
            <a:endParaRPr lang="en-US"/>
          </a:p>
        </p:txBody>
      </p:sp>
    </p:spTree>
    <p:extLst>
      <p:ext uri="{BB962C8B-B14F-4D97-AF65-F5344CB8AC3E}">
        <p14:creationId xmlns:p14="http://schemas.microsoft.com/office/powerpoint/2010/main" val="226051447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3D2A7FF3-94B6-4A1E-88DF-0E023EF27463}"/>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xmlns="" id="{2126F1A7-7756-464A-8507-909D5808BE5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xmlns="" id="{2E37E801-57F3-4E97-A77A-8C420DED5780}"/>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xmlns="" id="{9E06288F-9548-4CA6-ABBC-BD87AD799AE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xmlns="" id="{25DDB06A-569C-48DC-AE9E-C6B5BBF738D2}"/>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xmlns="" id="{C51AE794-29BB-4832-B360-D4249F1E850D}"/>
              </a:ext>
            </a:extLst>
          </p:cNvPr>
          <p:cNvSpPr>
            <a:spLocks noGrp="1"/>
          </p:cNvSpPr>
          <p:nvPr>
            <p:ph type="dt" sz="half" idx="10"/>
          </p:nvPr>
        </p:nvSpPr>
        <p:spPr/>
        <p:txBody>
          <a:bodyPr/>
          <a:lstStyle/>
          <a:p>
            <a:fld id="{1AE5B157-8682-46E4-B104-6CF219917601}" type="datetimeFigureOut">
              <a:rPr lang="en-US" smtClean="0"/>
              <a:t>4/30/2025</a:t>
            </a:fld>
            <a:endParaRPr lang="en-US"/>
          </a:p>
        </p:txBody>
      </p:sp>
      <p:sp>
        <p:nvSpPr>
          <p:cNvPr id="8" name="Footer Placeholder 7">
            <a:extLst>
              <a:ext uri="{FF2B5EF4-FFF2-40B4-BE49-F238E27FC236}">
                <a16:creationId xmlns:a16="http://schemas.microsoft.com/office/drawing/2014/main" xmlns="" id="{C7CA3739-A5BD-41C9-A0AC-7380445446BA}"/>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xmlns="" id="{B4923D59-44B6-44E3-B82A-2EDAB89F2715}"/>
              </a:ext>
            </a:extLst>
          </p:cNvPr>
          <p:cNvSpPr>
            <a:spLocks noGrp="1"/>
          </p:cNvSpPr>
          <p:nvPr>
            <p:ph type="sldNum" sz="quarter" idx="12"/>
          </p:nvPr>
        </p:nvSpPr>
        <p:spPr/>
        <p:txBody>
          <a:bodyPr/>
          <a:lstStyle/>
          <a:p>
            <a:fld id="{275FFF92-88D3-4321-9339-85B5B423DA1F}" type="slidenum">
              <a:rPr lang="en-US" smtClean="0"/>
              <a:t>‹#›</a:t>
            </a:fld>
            <a:endParaRPr lang="en-US"/>
          </a:p>
        </p:txBody>
      </p:sp>
    </p:spTree>
    <p:extLst>
      <p:ext uri="{BB962C8B-B14F-4D97-AF65-F5344CB8AC3E}">
        <p14:creationId xmlns:p14="http://schemas.microsoft.com/office/powerpoint/2010/main" val="102715917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683499B0-4086-4E8F-BC7E-0CDFD55D3BE4}"/>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xmlns="" id="{C446E577-7777-4C01-ADB8-531A8C20F18B}"/>
              </a:ext>
            </a:extLst>
          </p:cNvPr>
          <p:cNvSpPr>
            <a:spLocks noGrp="1"/>
          </p:cNvSpPr>
          <p:nvPr>
            <p:ph type="dt" sz="half" idx="10"/>
          </p:nvPr>
        </p:nvSpPr>
        <p:spPr/>
        <p:txBody>
          <a:bodyPr/>
          <a:lstStyle/>
          <a:p>
            <a:fld id="{1AE5B157-8682-46E4-B104-6CF219917601}" type="datetimeFigureOut">
              <a:rPr lang="en-US" smtClean="0"/>
              <a:t>4/30/2025</a:t>
            </a:fld>
            <a:endParaRPr lang="en-US"/>
          </a:p>
        </p:txBody>
      </p:sp>
      <p:sp>
        <p:nvSpPr>
          <p:cNvPr id="4" name="Footer Placeholder 3">
            <a:extLst>
              <a:ext uri="{FF2B5EF4-FFF2-40B4-BE49-F238E27FC236}">
                <a16:creationId xmlns:a16="http://schemas.microsoft.com/office/drawing/2014/main" xmlns="" id="{42CEDAB7-5EDC-4AAA-BABC-65C17709C5C2}"/>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xmlns="" id="{AEBFC705-4F4C-412A-A533-F45FFA8D1B11}"/>
              </a:ext>
            </a:extLst>
          </p:cNvPr>
          <p:cNvSpPr>
            <a:spLocks noGrp="1"/>
          </p:cNvSpPr>
          <p:nvPr>
            <p:ph type="sldNum" sz="quarter" idx="12"/>
          </p:nvPr>
        </p:nvSpPr>
        <p:spPr/>
        <p:txBody>
          <a:bodyPr/>
          <a:lstStyle/>
          <a:p>
            <a:fld id="{275FFF92-88D3-4321-9339-85B5B423DA1F}" type="slidenum">
              <a:rPr lang="en-US" smtClean="0"/>
              <a:t>‹#›</a:t>
            </a:fld>
            <a:endParaRPr lang="en-US"/>
          </a:p>
        </p:txBody>
      </p:sp>
    </p:spTree>
    <p:extLst>
      <p:ext uri="{BB962C8B-B14F-4D97-AF65-F5344CB8AC3E}">
        <p14:creationId xmlns:p14="http://schemas.microsoft.com/office/powerpoint/2010/main" val="209239057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xmlns="" id="{30A0DFF9-0A72-4420-9FC0-03ABDF8A6D86}"/>
              </a:ext>
            </a:extLst>
          </p:cNvPr>
          <p:cNvSpPr>
            <a:spLocks noGrp="1"/>
          </p:cNvSpPr>
          <p:nvPr>
            <p:ph type="dt" sz="half" idx="10"/>
          </p:nvPr>
        </p:nvSpPr>
        <p:spPr/>
        <p:txBody>
          <a:bodyPr/>
          <a:lstStyle/>
          <a:p>
            <a:fld id="{1AE5B157-8682-46E4-B104-6CF219917601}" type="datetimeFigureOut">
              <a:rPr lang="en-US" smtClean="0"/>
              <a:t>4/30/2025</a:t>
            </a:fld>
            <a:endParaRPr lang="en-US"/>
          </a:p>
        </p:txBody>
      </p:sp>
      <p:sp>
        <p:nvSpPr>
          <p:cNvPr id="3" name="Footer Placeholder 2">
            <a:extLst>
              <a:ext uri="{FF2B5EF4-FFF2-40B4-BE49-F238E27FC236}">
                <a16:creationId xmlns:a16="http://schemas.microsoft.com/office/drawing/2014/main" xmlns="" id="{F4A59E51-C6AD-45B2-9812-97BD21973D0F}"/>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xmlns="" id="{A449F6C4-FCD6-4FD8-95C3-28C5C1449ACF}"/>
              </a:ext>
            </a:extLst>
          </p:cNvPr>
          <p:cNvSpPr>
            <a:spLocks noGrp="1"/>
          </p:cNvSpPr>
          <p:nvPr>
            <p:ph type="sldNum" sz="quarter" idx="12"/>
          </p:nvPr>
        </p:nvSpPr>
        <p:spPr/>
        <p:txBody>
          <a:bodyPr/>
          <a:lstStyle/>
          <a:p>
            <a:fld id="{275FFF92-88D3-4321-9339-85B5B423DA1F}" type="slidenum">
              <a:rPr lang="en-US" smtClean="0"/>
              <a:t>‹#›</a:t>
            </a:fld>
            <a:endParaRPr lang="en-US"/>
          </a:p>
        </p:txBody>
      </p:sp>
    </p:spTree>
    <p:extLst>
      <p:ext uri="{BB962C8B-B14F-4D97-AF65-F5344CB8AC3E}">
        <p14:creationId xmlns:p14="http://schemas.microsoft.com/office/powerpoint/2010/main" val="40403399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661AA434-6DE3-4022-B604-F2BA9EB1340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xmlns="" id="{FDB26639-AD3D-4AEA-9569-F3DD3AFF3D4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xmlns="" id="{E78FF7AF-EF64-4762-92FF-6CA34114BC0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xmlns="" id="{FFF703FA-066E-4A6B-B449-CAB3E9C81D6C}"/>
              </a:ext>
            </a:extLst>
          </p:cNvPr>
          <p:cNvSpPr>
            <a:spLocks noGrp="1"/>
          </p:cNvSpPr>
          <p:nvPr>
            <p:ph type="dt" sz="half" idx="10"/>
          </p:nvPr>
        </p:nvSpPr>
        <p:spPr/>
        <p:txBody>
          <a:bodyPr/>
          <a:lstStyle/>
          <a:p>
            <a:fld id="{1AE5B157-8682-46E4-B104-6CF219917601}" type="datetimeFigureOut">
              <a:rPr lang="en-US" smtClean="0"/>
              <a:t>4/30/2025</a:t>
            </a:fld>
            <a:endParaRPr lang="en-US"/>
          </a:p>
        </p:txBody>
      </p:sp>
      <p:sp>
        <p:nvSpPr>
          <p:cNvPr id="6" name="Footer Placeholder 5">
            <a:extLst>
              <a:ext uri="{FF2B5EF4-FFF2-40B4-BE49-F238E27FC236}">
                <a16:creationId xmlns:a16="http://schemas.microsoft.com/office/drawing/2014/main" xmlns="" id="{BCF80932-CCD5-46B5-9DE8-E9A74A41E30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xmlns="" id="{FC765D79-9CF3-4BC5-8312-8A7E2BF5A593}"/>
              </a:ext>
            </a:extLst>
          </p:cNvPr>
          <p:cNvSpPr>
            <a:spLocks noGrp="1"/>
          </p:cNvSpPr>
          <p:nvPr>
            <p:ph type="sldNum" sz="quarter" idx="12"/>
          </p:nvPr>
        </p:nvSpPr>
        <p:spPr/>
        <p:txBody>
          <a:bodyPr/>
          <a:lstStyle/>
          <a:p>
            <a:fld id="{275FFF92-88D3-4321-9339-85B5B423DA1F}" type="slidenum">
              <a:rPr lang="en-US" smtClean="0"/>
              <a:t>‹#›</a:t>
            </a:fld>
            <a:endParaRPr lang="en-US"/>
          </a:p>
        </p:txBody>
      </p:sp>
    </p:spTree>
    <p:extLst>
      <p:ext uri="{BB962C8B-B14F-4D97-AF65-F5344CB8AC3E}">
        <p14:creationId xmlns:p14="http://schemas.microsoft.com/office/powerpoint/2010/main" val="42640034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550430CB-B7F9-408C-86E2-4D366A0D2CA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xmlns="" id="{5279532A-0122-464F-868C-061263BBCE7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xmlns="" id="{B71B552C-1E70-442D-9B27-4945D14FE1E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xmlns="" id="{B29A7895-9BC5-48FF-B42F-6A7434B476D5}"/>
              </a:ext>
            </a:extLst>
          </p:cNvPr>
          <p:cNvSpPr>
            <a:spLocks noGrp="1"/>
          </p:cNvSpPr>
          <p:nvPr>
            <p:ph type="dt" sz="half" idx="10"/>
          </p:nvPr>
        </p:nvSpPr>
        <p:spPr/>
        <p:txBody>
          <a:bodyPr/>
          <a:lstStyle/>
          <a:p>
            <a:fld id="{1AE5B157-8682-46E4-B104-6CF219917601}" type="datetimeFigureOut">
              <a:rPr lang="en-US" smtClean="0"/>
              <a:t>4/30/2025</a:t>
            </a:fld>
            <a:endParaRPr lang="en-US"/>
          </a:p>
        </p:txBody>
      </p:sp>
      <p:sp>
        <p:nvSpPr>
          <p:cNvPr id="6" name="Footer Placeholder 5">
            <a:extLst>
              <a:ext uri="{FF2B5EF4-FFF2-40B4-BE49-F238E27FC236}">
                <a16:creationId xmlns:a16="http://schemas.microsoft.com/office/drawing/2014/main" xmlns="" id="{7FE9D8C4-F4D6-4815-9188-7E1AF8467F1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xmlns="" id="{03873251-D2DB-4DB0-A354-5D66F67E0622}"/>
              </a:ext>
            </a:extLst>
          </p:cNvPr>
          <p:cNvSpPr>
            <a:spLocks noGrp="1"/>
          </p:cNvSpPr>
          <p:nvPr>
            <p:ph type="sldNum" sz="quarter" idx="12"/>
          </p:nvPr>
        </p:nvSpPr>
        <p:spPr/>
        <p:txBody>
          <a:bodyPr/>
          <a:lstStyle/>
          <a:p>
            <a:fld id="{275FFF92-88D3-4321-9339-85B5B423DA1F}" type="slidenum">
              <a:rPr lang="en-US" smtClean="0"/>
              <a:t>‹#›</a:t>
            </a:fld>
            <a:endParaRPr lang="en-US"/>
          </a:p>
        </p:txBody>
      </p:sp>
    </p:spTree>
    <p:extLst>
      <p:ext uri="{BB962C8B-B14F-4D97-AF65-F5344CB8AC3E}">
        <p14:creationId xmlns:p14="http://schemas.microsoft.com/office/powerpoint/2010/main" val="38169903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xmlns="" id="{4F7A10E4-D32B-4039-8BDE-7F05EBE8ABC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xmlns="" id="{3395088B-B6D6-486D-9013-F0B8EF00B23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6BEA164A-BA2F-47AA-A666-F8CF4F572C3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AE5B157-8682-46E4-B104-6CF219917601}" type="datetimeFigureOut">
              <a:rPr lang="en-US" smtClean="0"/>
              <a:t>4/30/2025</a:t>
            </a:fld>
            <a:endParaRPr lang="en-US"/>
          </a:p>
        </p:txBody>
      </p:sp>
      <p:sp>
        <p:nvSpPr>
          <p:cNvPr id="5" name="Footer Placeholder 4">
            <a:extLst>
              <a:ext uri="{FF2B5EF4-FFF2-40B4-BE49-F238E27FC236}">
                <a16:creationId xmlns:a16="http://schemas.microsoft.com/office/drawing/2014/main" xmlns="" id="{9698AC8C-D306-4592-BE0E-0727695110B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xmlns="" id="{C015FBFD-4120-4567-8B67-DDBE5C7E2AD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75FFF92-88D3-4321-9339-85B5B423DA1F}" type="slidenum">
              <a:rPr lang="en-US" smtClean="0"/>
              <a:t>‹#›</a:t>
            </a:fld>
            <a:endParaRPr lang="en-US"/>
          </a:p>
        </p:txBody>
      </p:sp>
    </p:spTree>
    <p:extLst>
      <p:ext uri="{BB962C8B-B14F-4D97-AF65-F5344CB8AC3E}">
        <p14:creationId xmlns:p14="http://schemas.microsoft.com/office/powerpoint/2010/main" val="267074817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hyperlink" Target="https://www.slideegg.com/" TargetMode="External"/><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8" Type="http://schemas.openxmlformats.org/officeDocument/2006/relationships/image" Target="../media/image11.png"/><Relationship Id="rId13" Type="http://schemas.openxmlformats.org/officeDocument/2006/relationships/image" Target="../media/image16.png"/><Relationship Id="rId18" Type="http://schemas.openxmlformats.org/officeDocument/2006/relationships/image" Target="../media/image21.png"/><Relationship Id="rId3" Type="http://schemas.openxmlformats.org/officeDocument/2006/relationships/image" Target="../media/image6.png"/><Relationship Id="rId21" Type="http://schemas.openxmlformats.org/officeDocument/2006/relationships/hyperlink" Target="https://environment.ec.europa.eu/topics/circular-economy/eu-ecolabel_en" TargetMode="External"/><Relationship Id="rId7" Type="http://schemas.openxmlformats.org/officeDocument/2006/relationships/image" Target="../media/image10.png"/><Relationship Id="rId12" Type="http://schemas.openxmlformats.org/officeDocument/2006/relationships/image" Target="../media/image15.png"/><Relationship Id="rId17" Type="http://schemas.openxmlformats.org/officeDocument/2006/relationships/image" Target="../media/image20.png"/><Relationship Id="rId2" Type="http://schemas.openxmlformats.org/officeDocument/2006/relationships/notesSlide" Target="../notesSlides/notesSlide5.xml"/><Relationship Id="rId16" Type="http://schemas.openxmlformats.org/officeDocument/2006/relationships/image" Target="../media/image19.png"/><Relationship Id="rId20" Type="http://schemas.openxmlformats.org/officeDocument/2006/relationships/hyperlink" Target="https://www.ecolabelindex.com/" TargetMode="External"/><Relationship Id="rId1" Type="http://schemas.openxmlformats.org/officeDocument/2006/relationships/slideLayout" Target="../slideLayouts/slideLayout2.xml"/><Relationship Id="rId6" Type="http://schemas.openxmlformats.org/officeDocument/2006/relationships/image" Target="../media/image9.png"/><Relationship Id="rId11" Type="http://schemas.openxmlformats.org/officeDocument/2006/relationships/image" Target="../media/image14.png"/><Relationship Id="rId5" Type="http://schemas.openxmlformats.org/officeDocument/2006/relationships/image" Target="../media/image8.png"/><Relationship Id="rId15" Type="http://schemas.openxmlformats.org/officeDocument/2006/relationships/image" Target="../media/image18.png"/><Relationship Id="rId10" Type="http://schemas.openxmlformats.org/officeDocument/2006/relationships/image" Target="../media/image13.png"/><Relationship Id="rId19" Type="http://schemas.openxmlformats.org/officeDocument/2006/relationships/image" Target="../media/image22.png"/><Relationship Id="rId4" Type="http://schemas.openxmlformats.org/officeDocument/2006/relationships/image" Target="../media/image7.png"/><Relationship Id="rId9" Type="http://schemas.openxmlformats.org/officeDocument/2006/relationships/image" Target="../media/image12.png"/><Relationship Id="rId14" Type="http://schemas.openxmlformats.org/officeDocument/2006/relationships/image" Target="../media/image17.png"/><Relationship Id="rId22" Type="http://schemas.openxmlformats.org/officeDocument/2006/relationships/image" Target="../media/image23.png"/></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Table 5">
            <a:extLst>
              <a:ext uri="{FF2B5EF4-FFF2-40B4-BE49-F238E27FC236}">
                <a16:creationId xmlns:a16="http://schemas.microsoft.com/office/drawing/2014/main" xmlns="" id="{498B010F-86D9-A1C0-9CB6-0AB80A45742E}"/>
              </a:ext>
            </a:extLst>
          </p:cNvPr>
          <p:cNvGraphicFramePr>
            <a:graphicFrameLocks noGrp="1"/>
          </p:cNvGraphicFramePr>
          <p:nvPr/>
        </p:nvGraphicFramePr>
        <p:xfrm>
          <a:off x="467583" y="390353"/>
          <a:ext cx="11405556" cy="1356981"/>
        </p:xfrm>
        <a:graphic>
          <a:graphicData uri="http://schemas.openxmlformats.org/drawingml/2006/table">
            <a:tbl>
              <a:tblPr firstRow="1" firstCol="1" bandRow="1"/>
              <a:tblGrid>
                <a:gridCol w="1512831">
                  <a:extLst>
                    <a:ext uri="{9D8B030D-6E8A-4147-A177-3AD203B41FA5}">
                      <a16:colId xmlns:a16="http://schemas.microsoft.com/office/drawing/2014/main" xmlns="" val="4102479390"/>
                    </a:ext>
                  </a:extLst>
                </a:gridCol>
                <a:gridCol w="2802601">
                  <a:extLst>
                    <a:ext uri="{9D8B030D-6E8A-4147-A177-3AD203B41FA5}">
                      <a16:colId xmlns:a16="http://schemas.microsoft.com/office/drawing/2014/main" xmlns="" val="3985209847"/>
                    </a:ext>
                  </a:extLst>
                </a:gridCol>
                <a:gridCol w="7090124">
                  <a:extLst>
                    <a:ext uri="{9D8B030D-6E8A-4147-A177-3AD203B41FA5}">
                      <a16:colId xmlns:a16="http://schemas.microsoft.com/office/drawing/2014/main" xmlns="" val="1009289740"/>
                    </a:ext>
                  </a:extLst>
                </a:gridCol>
              </a:tblGrid>
              <a:tr h="1356981">
                <a:tc>
                  <a:txBody>
                    <a:bodyPr/>
                    <a:lstStyle/>
                    <a:p>
                      <a:pPr>
                        <a:tabLst>
                          <a:tab pos="2971800" algn="ctr"/>
                          <a:tab pos="5943600" algn="r"/>
                        </a:tabLst>
                      </a:pPr>
                      <a:endParaRPr lang="sr-Cyrl-RS" sz="1100" kern="100" dirty="0">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nchor="ctr">
                    <a:lnL>
                      <a:noFill/>
                    </a:lnL>
                    <a:lnR>
                      <a:noFill/>
                    </a:lnR>
                    <a:lnT>
                      <a:noFill/>
                    </a:lnT>
                    <a:lnB w="19050" cap="flat" cmpd="dbl" algn="ctr">
                      <a:solidFill>
                        <a:srgbClr val="008000"/>
                      </a:solidFill>
                      <a:prstDash val="solid"/>
                      <a:round/>
                      <a:headEnd type="none" w="med" len="med"/>
                      <a:tailEnd type="none" w="med" len="med"/>
                    </a:lnB>
                    <a:noFill/>
                  </a:tcPr>
                </a:tc>
                <a:tc>
                  <a:txBody>
                    <a:bodyPr/>
                    <a:lstStyle/>
                    <a:p>
                      <a:pPr>
                        <a:tabLst>
                          <a:tab pos="2971800" algn="ctr"/>
                          <a:tab pos="5943600" algn="r"/>
                        </a:tabLst>
                      </a:pPr>
                      <a:r>
                        <a:rPr lang="ru-RU" sz="1800" b="1" kern="100" dirty="0">
                          <a:solidFill>
                            <a:srgbClr val="008000"/>
                          </a:solidFill>
                          <a:effectLst/>
                          <a:latin typeface="Calibri" panose="020F0502020204030204" pitchFamily="34" charset="0"/>
                          <a:ea typeface="Times New Roman" panose="02020603050405020304" pitchFamily="18" charset="0"/>
                          <a:cs typeface="Calibri" panose="020F0502020204030204" pitchFamily="34" charset="0"/>
                        </a:rPr>
                        <a:t>Зелени пут</a:t>
                      </a:r>
                    </a:p>
                    <a:p>
                      <a:pPr>
                        <a:tabLst>
                          <a:tab pos="2971800" algn="ctr"/>
                          <a:tab pos="5943600" algn="r"/>
                        </a:tabLst>
                      </a:pPr>
                      <a:r>
                        <a:rPr lang="ru-RU" sz="1800" b="1" kern="100" dirty="0">
                          <a:solidFill>
                            <a:srgbClr val="008000"/>
                          </a:solidFill>
                          <a:effectLst/>
                          <a:latin typeface="Calibri" panose="020F0502020204030204" pitchFamily="34" charset="0"/>
                          <a:ea typeface="Times New Roman" panose="02020603050405020304" pitchFamily="18" charset="0"/>
                          <a:cs typeface="Calibri" panose="020F0502020204030204" pitchFamily="34" charset="0"/>
                        </a:rPr>
                        <a:t>Партнерство за зелено пословање</a:t>
                      </a:r>
                      <a:endParaRPr lang="en-US" sz="1600" kern="100" dirty="0">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nchor="ctr">
                    <a:lnL>
                      <a:noFill/>
                    </a:lnL>
                    <a:lnR>
                      <a:noFill/>
                    </a:lnR>
                    <a:lnT>
                      <a:noFill/>
                    </a:lnT>
                    <a:lnB w="19050" cap="flat" cmpd="dbl" algn="ctr">
                      <a:solidFill>
                        <a:srgbClr val="008000"/>
                      </a:solidFill>
                      <a:prstDash val="solid"/>
                      <a:round/>
                      <a:headEnd type="none" w="med" len="med"/>
                      <a:tailEnd type="none" w="med" len="med"/>
                    </a:lnB>
                    <a:noFill/>
                  </a:tcPr>
                </a:tc>
                <a:tc>
                  <a:txBody>
                    <a:bodyPr/>
                    <a:lstStyle/>
                    <a:p>
                      <a:pPr algn="r">
                        <a:tabLst>
                          <a:tab pos="2971800" algn="ctr"/>
                          <a:tab pos="5943600" algn="r"/>
                        </a:tabLst>
                      </a:pPr>
                      <a:r>
                        <a:rPr lang="ru-RU" sz="1800" b="1" kern="100" dirty="0">
                          <a:solidFill>
                            <a:srgbClr val="003399"/>
                          </a:solidFill>
                          <a:effectLst/>
                          <a:latin typeface="Calibri" panose="020F0502020204030204" pitchFamily="34" charset="0"/>
                          <a:ea typeface="Times New Roman" panose="02020603050405020304" pitchFamily="18" charset="0"/>
                          <a:cs typeface="Calibri" panose="020F0502020204030204" pitchFamily="34" charset="0"/>
                        </a:rPr>
                        <a:t>Еразмус+</a:t>
                      </a:r>
                    </a:p>
                    <a:p>
                      <a:pPr algn="r">
                        <a:tabLst>
                          <a:tab pos="2971800" algn="ctr"/>
                          <a:tab pos="5943600" algn="r"/>
                        </a:tabLst>
                      </a:pPr>
                      <a:r>
                        <a:rPr lang="ru-RU" sz="1800" b="1" kern="100" dirty="0">
                          <a:solidFill>
                            <a:srgbClr val="003399"/>
                          </a:solidFill>
                          <a:effectLst/>
                          <a:latin typeface="Calibri" panose="020F0502020204030204" pitchFamily="34" charset="0"/>
                          <a:ea typeface="Times New Roman" panose="02020603050405020304" pitchFamily="18" charset="0"/>
                          <a:cs typeface="Calibri" panose="020F0502020204030204" pitchFamily="34" charset="0"/>
                        </a:rPr>
                        <a:t>KA210-ADU - Мала партнерства у образовању одраслих</a:t>
                      </a:r>
                      <a:endParaRPr lang="en-US" sz="1800" b="1" kern="100" dirty="0">
                        <a:solidFill>
                          <a:srgbClr val="003399"/>
                        </a:solidFill>
                        <a:effectLst/>
                        <a:latin typeface="Calibri" panose="020F0502020204030204" pitchFamily="34" charset="0"/>
                        <a:ea typeface="Times New Roman" panose="02020603050405020304" pitchFamily="18" charset="0"/>
                        <a:cs typeface="Calibri" panose="020F0502020204030204" pitchFamily="34" charset="0"/>
                      </a:endParaRPr>
                    </a:p>
                    <a:p>
                      <a:pPr algn="r">
                        <a:tabLst>
                          <a:tab pos="2971800" algn="ctr"/>
                          <a:tab pos="5943600" algn="r"/>
                        </a:tabLst>
                      </a:pPr>
                      <a:r>
                        <a:rPr lang="sr-Cyrl-RS" sz="1800" b="1" kern="100" dirty="0">
                          <a:solidFill>
                            <a:srgbClr val="003399"/>
                          </a:solidFill>
                          <a:effectLst/>
                          <a:latin typeface="Calibri" panose="020F0502020204030204" pitchFamily="34" charset="0"/>
                          <a:ea typeface="Times New Roman" panose="02020603050405020304" pitchFamily="18" charset="0"/>
                          <a:cs typeface="Calibri" panose="020F0502020204030204" pitchFamily="34" charset="0"/>
                        </a:rPr>
                        <a:t>Пројекат 2023-2-</a:t>
                      </a:r>
                      <a:r>
                        <a:rPr lang="en-US" sz="1800" b="1" kern="100" dirty="0">
                          <a:solidFill>
                            <a:srgbClr val="003399"/>
                          </a:solidFill>
                          <a:effectLst/>
                          <a:latin typeface="Calibri" panose="020F0502020204030204" pitchFamily="34" charset="0"/>
                          <a:ea typeface="Times New Roman" panose="02020603050405020304" pitchFamily="18" charset="0"/>
                          <a:cs typeface="Calibri" panose="020F0502020204030204" pitchFamily="34" charset="0"/>
                        </a:rPr>
                        <a:t>RS01-KA210-ADU-000184311</a:t>
                      </a:r>
                      <a:endParaRPr lang="sr-Cyrl-RS" sz="1800" b="1" kern="100" dirty="0">
                        <a:solidFill>
                          <a:srgbClr val="003399"/>
                        </a:solidFill>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nchor="ctr">
                    <a:lnL>
                      <a:noFill/>
                    </a:lnL>
                    <a:lnR>
                      <a:noFill/>
                    </a:lnR>
                    <a:lnT>
                      <a:noFill/>
                    </a:lnT>
                    <a:lnB w="19050" cap="flat" cmpd="dbl" algn="ctr">
                      <a:solidFill>
                        <a:srgbClr val="008000"/>
                      </a:solidFill>
                      <a:prstDash val="solid"/>
                      <a:round/>
                      <a:headEnd type="none" w="med" len="med"/>
                      <a:tailEnd type="none" w="med" len="med"/>
                    </a:lnB>
                    <a:noFill/>
                  </a:tcPr>
                </a:tc>
                <a:extLst>
                  <a:ext uri="{0D108BD9-81ED-4DB2-BD59-A6C34878D82A}">
                    <a16:rowId xmlns:a16="http://schemas.microsoft.com/office/drawing/2014/main" xmlns="" val="3136574012"/>
                  </a:ext>
                </a:extLst>
              </a:tr>
            </a:tbl>
          </a:graphicData>
        </a:graphic>
      </p:graphicFrame>
      <p:pic>
        <p:nvPicPr>
          <p:cNvPr id="1028" name="Picture 1" descr="A green leaf and a power cord&#10;&#10;Description automatically generated">
            <a:extLst>
              <a:ext uri="{FF2B5EF4-FFF2-40B4-BE49-F238E27FC236}">
                <a16:creationId xmlns:a16="http://schemas.microsoft.com/office/drawing/2014/main" xmlns="" id="{12BA15E4-BC89-5362-F6CC-35B77FEDEB9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b="20235"/>
          <a:stretch>
            <a:fillRect/>
          </a:stretch>
        </p:blipFill>
        <p:spPr bwMode="auto">
          <a:xfrm>
            <a:off x="625474" y="550099"/>
            <a:ext cx="1314450" cy="1048471"/>
          </a:xfrm>
          <a:prstGeom prst="rect">
            <a:avLst/>
          </a:prstGeom>
          <a:noFill/>
          <a:extLst>
            <a:ext uri="{909E8E84-426E-40DD-AFC4-6F175D3DCCD1}">
              <a14:hiddenFill xmlns:a14="http://schemas.microsoft.com/office/drawing/2010/main">
                <a:solidFill>
                  <a:srgbClr val="FFFFFF"/>
                </a:solidFill>
              </a14:hiddenFill>
            </a:ext>
          </a:extLst>
        </p:spPr>
      </p:pic>
      <p:pic>
        <p:nvPicPr>
          <p:cNvPr id="12" name="Picture 2099289639" descr="A logo of a company&#10;&#10;Description automatically generated">
            <a:extLst>
              <a:ext uri="{FF2B5EF4-FFF2-40B4-BE49-F238E27FC236}">
                <a16:creationId xmlns:a16="http://schemas.microsoft.com/office/drawing/2014/main" xmlns="" id="{B1C98406-75E3-DB5B-EF3F-8CB7374D8176}"/>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96112" y="5977153"/>
            <a:ext cx="609650" cy="666317"/>
          </a:xfrm>
          <a:prstGeom prst="rect">
            <a:avLst/>
          </a:prstGeom>
          <a:noFill/>
          <a:ln>
            <a:noFill/>
          </a:ln>
          <a:extLst>
            <a:ext uri="{909E8E84-426E-40DD-AFC4-6F175D3DCCD1}">
              <a14:hiddenFill xmlns:a14="http://schemas.microsoft.com/office/drawing/2010/main">
                <a:solidFill>
                  <a:srgbClr val="FFFFFF"/>
                </a:solidFill>
              </a14:hiddenFill>
            </a:ext>
          </a:extLst>
        </p:spPr>
      </p:pic>
      <p:pic>
        <p:nvPicPr>
          <p:cNvPr id="13" name="Picture 297281250" descr="A blue text on a white background&#10;&#10;Description automatically generated">
            <a:extLst>
              <a:ext uri="{FF2B5EF4-FFF2-40B4-BE49-F238E27FC236}">
                <a16:creationId xmlns:a16="http://schemas.microsoft.com/office/drawing/2014/main" xmlns="" id="{B8A490E3-8AB1-2CFE-5432-C188CE4E95BF}"/>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252864" y="5968033"/>
            <a:ext cx="2213891" cy="666317"/>
          </a:xfrm>
          <a:prstGeom prst="rect">
            <a:avLst/>
          </a:prstGeom>
          <a:noFill/>
          <a:ln>
            <a:noFill/>
          </a:ln>
          <a:extLst>
            <a:ext uri="{909E8E84-426E-40DD-AFC4-6F175D3DCCD1}">
              <a14:hiddenFill xmlns:a14="http://schemas.microsoft.com/office/drawing/2010/main">
                <a:solidFill>
                  <a:srgbClr val="FFFFFF"/>
                </a:solidFill>
              </a14:hiddenFill>
            </a:ext>
          </a:extLst>
        </p:spPr>
      </p:pic>
      <p:pic>
        <p:nvPicPr>
          <p:cNvPr id="14" name="Picture 4">
            <a:extLst>
              <a:ext uri="{FF2B5EF4-FFF2-40B4-BE49-F238E27FC236}">
                <a16:creationId xmlns:a16="http://schemas.microsoft.com/office/drawing/2014/main" xmlns="" id="{900E5B85-C790-C1C2-2BD7-723769F6B39D}"/>
              </a:ext>
            </a:extLst>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3617416" y="5981452"/>
            <a:ext cx="769879" cy="666317"/>
          </a:xfrm>
          <a:prstGeom prst="rect">
            <a:avLst/>
          </a:prstGeom>
          <a:noFill/>
          <a:ln>
            <a:noFill/>
          </a:ln>
          <a:extLst>
            <a:ext uri="{909E8E84-426E-40DD-AFC4-6F175D3DCCD1}">
              <a14:hiddenFill xmlns:a14="http://schemas.microsoft.com/office/drawing/2010/main">
                <a:solidFill>
                  <a:srgbClr val="FFFFFF"/>
                </a:solidFill>
              </a14:hiddenFill>
            </a:ext>
          </a:extLst>
        </p:spPr>
      </p:pic>
      <p:graphicFrame>
        <p:nvGraphicFramePr>
          <p:cNvPr id="16" name="Table 15">
            <a:extLst>
              <a:ext uri="{FF2B5EF4-FFF2-40B4-BE49-F238E27FC236}">
                <a16:creationId xmlns:a16="http://schemas.microsoft.com/office/drawing/2014/main" xmlns="" id="{29B5BC07-0D48-79C3-375F-2F2B7BB97090}"/>
              </a:ext>
            </a:extLst>
          </p:cNvPr>
          <p:cNvGraphicFramePr>
            <a:graphicFrameLocks noGrp="1"/>
          </p:cNvGraphicFramePr>
          <p:nvPr/>
        </p:nvGraphicFramePr>
        <p:xfrm>
          <a:off x="467583" y="5062086"/>
          <a:ext cx="11405556" cy="731520"/>
        </p:xfrm>
        <a:graphic>
          <a:graphicData uri="http://schemas.openxmlformats.org/drawingml/2006/table">
            <a:tbl>
              <a:tblPr firstRow="1" firstCol="1" bandRow="1"/>
              <a:tblGrid>
                <a:gridCol w="11405556">
                  <a:extLst>
                    <a:ext uri="{9D8B030D-6E8A-4147-A177-3AD203B41FA5}">
                      <a16:colId xmlns:a16="http://schemas.microsoft.com/office/drawing/2014/main" xmlns="" val="3807207268"/>
                    </a:ext>
                  </a:extLst>
                </a:gridCol>
              </a:tblGrid>
              <a:tr h="0">
                <a:tc>
                  <a:txBody>
                    <a:bodyPr/>
                    <a:lstStyle/>
                    <a:p>
                      <a:pPr algn="just"/>
                      <a:r>
                        <a:rPr lang="ru-RU" sz="1600" b="1" kern="100" dirty="0">
                          <a:effectLst/>
                          <a:latin typeface="Calibri" panose="020F0502020204030204" pitchFamily="34" charset="0"/>
                          <a:ea typeface="Times New Roman" panose="02020603050405020304" pitchFamily="18" charset="0"/>
                          <a:cs typeface="Calibri" panose="020F0502020204030204" pitchFamily="34" charset="0"/>
                        </a:rPr>
                        <a:t>Одрицање одговорности: </a:t>
                      </a:r>
                      <a:r>
                        <a:rPr lang="ru-RU" sz="1600" kern="100" dirty="0">
                          <a:effectLst/>
                          <a:latin typeface="Calibri" panose="020F0502020204030204" pitchFamily="34" charset="0"/>
                          <a:ea typeface="Times New Roman" panose="02020603050405020304" pitchFamily="18" charset="0"/>
                          <a:cs typeface="Calibri" panose="020F0502020204030204" pitchFamily="34" charset="0"/>
                        </a:rPr>
                        <a:t>Финансирано средствима Европске уније. Изражена становишта представљају искључиво становишта аутора и не одражавају нужно ставове Европске уније или Фондације Темпус. Ни под којим условима се Европска унија ни давалац наменских бесповратних средстава не могу сматрати одговорнима за њихову садржину.</a:t>
                      </a:r>
                      <a:endParaRPr lang="en-US" sz="1600" kern="100" dirty="0">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nchor="b">
                    <a:lnL>
                      <a:noFill/>
                    </a:lnL>
                    <a:lnR>
                      <a:noFill/>
                    </a:lnR>
                    <a:lnT>
                      <a:noFill/>
                    </a:lnT>
                    <a:lnB>
                      <a:noFill/>
                    </a:lnB>
                    <a:noFill/>
                  </a:tcPr>
                </a:tc>
                <a:extLst>
                  <a:ext uri="{0D108BD9-81ED-4DB2-BD59-A6C34878D82A}">
                    <a16:rowId xmlns:a16="http://schemas.microsoft.com/office/drawing/2014/main" xmlns="" val="1806046097"/>
                  </a:ext>
                </a:extLst>
              </a:tr>
            </a:tbl>
          </a:graphicData>
        </a:graphic>
      </p:graphicFrame>
      <p:pic>
        <p:nvPicPr>
          <p:cNvPr id="2" name="Picture 1" descr="Blue text on a black background&#10;&#10;Description automatically generated">
            <a:extLst>
              <a:ext uri="{FF2B5EF4-FFF2-40B4-BE49-F238E27FC236}">
                <a16:creationId xmlns:a16="http://schemas.microsoft.com/office/drawing/2014/main" xmlns="" id="{9E115932-DAB4-F119-C312-867EC1C1FB55}"/>
              </a:ext>
            </a:extLst>
          </p:cNvPr>
          <p:cNvPicPr>
            <a:picLocks noChangeAspect="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9320102" y="5966838"/>
            <a:ext cx="2553037" cy="667512"/>
          </a:xfrm>
          <a:prstGeom prst="rect">
            <a:avLst/>
          </a:prstGeom>
          <a:noFill/>
          <a:ln>
            <a:noFill/>
          </a:ln>
        </p:spPr>
      </p:pic>
      <p:sp>
        <p:nvSpPr>
          <p:cNvPr id="3" name="TextBox 2">
            <a:extLst>
              <a:ext uri="{FF2B5EF4-FFF2-40B4-BE49-F238E27FC236}">
                <a16:creationId xmlns:a16="http://schemas.microsoft.com/office/drawing/2014/main" xmlns="" id="{069DFE73-AB89-B6B8-8A1C-C1F2FA29928D}"/>
              </a:ext>
            </a:extLst>
          </p:cNvPr>
          <p:cNvSpPr txBox="1"/>
          <p:nvPr/>
        </p:nvSpPr>
        <p:spPr>
          <a:xfrm>
            <a:off x="393222" y="2615248"/>
            <a:ext cx="11405556" cy="2446838"/>
          </a:xfrm>
          <a:prstGeom prst="rect">
            <a:avLst/>
          </a:prstGeom>
          <a:noFill/>
          <a:ln>
            <a:noFill/>
          </a:ln>
        </p:spPr>
        <p:txBody>
          <a:bodyPr wrap="square" rtlCol="0" anchor="ctr" anchorCtr="0">
            <a:noAutofit/>
          </a:bodyPr>
          <a:lstStyle/>
          <a:p>
            <a:pPr algn="ctr">
              <a:lnSpc>
                <a:spcPct val="150000"/>
              </a:lnSpc>
            </a:pPr>
            <a:r>
              <a:rPr lang="ru-RU" sz="2800" b="1" dirty="0">
                <a:solidFill>
                  <a:srgbClr val="008000"/>
                </a:solidFill>
              </a:rPr>
              <a:t>ТРЕНИНГ ОЗЕЛЕЊАВАЊЕ ПОСЛОВАЊА</a:t>
            </a:r>
          </a:p>
          <a:p>
            <a:pPr algn="ctr">
              <a:lnSpc>
                <a:spcPct val="150000"/>
              </a:lnSpc>
            </a:pPr>
            <a:r>
              <a:rPr lang="ru-RU" sz="2800" b="1" dirty="0">
                <a:solidFill>
                  <a:srgbClr val="008000"/>
                </a:solidFill>
              </a:rPr>
              <a:t>Модул 5 Зелене набавке и зелени финансијски инструменти</a:t>
            </a:r>
          </a:p>
          <a:p>
            <a:pPr algn="ctr">
              <a:lnSpc>
                <a:spcPct val="150000"/>
              </a:lnSpc>
            </a:pPr>
            <a:r>
              <a:rPr lang="ru-RU" sz="2800" dirty="0">
                <a:solidFill>
                  <a:srgbClr val="008000"/>
                </a:solidFill>
              </a:rPr>
              <a:t>Зелене набавке</a:t>
            </a:r>
          </a:p>
        </p:txBody>
      </p:sp>
      <p:graphicFrame>
        <p:nvGraphicFramePr>
          <p:cNvPr id="4" name="Table 3">
            <a:extLst>
              <a:ext uri="{FF2B5EF4-FFF2-40B4-BE49-F238E27FC236}">
                <a16:creationId xmlns:a16="http://schemas.microsoft.com/office/drawing/2014/main" xmlns="" id="{FBCBB93C-4C1F-3946-AD8A-1B410438F884}"/>
              </a:ext>
            </a:extLst>
          </p:cNvPr>
          <p:cNvGraphicFramePr>
            <a:graphicFrameLocks noGrp="1"/>
          </p:cNvGraphicFramePr>
          <p:nvPr/>
        </p:nvGraphicFramePr>
        <p:xfrm>
          <a:off x="510376" y="1953254"/>
          <a:ext cx="11377027" cy="474148"/>
        </p:xfrm>
        <a:graphic>
          <a:graphicData uri="http://schemas.openxmlformats.org/drawingml/2006/table">
            <a:tbl>
              <a:tblPr firstRow="1" firstCol="1" bandRow="1"/>
              <a:tblGrid>
                <a:gridCol w="4375071">
                  <a:extLst>
                    <a:ext uri="{9D8B030D-6E8A-4147-A177-3AD203B41FA5}">
                      <a16:colId xmlns:a16="http://schemas.microsoft.com/office/drawing/2014/main" xmlns="" val="3222544936"/>
                    </a:ext>
                  </a:extLst>
                </a:gridCol>
                <a:gridCol w="2625734">
                  <a:extLst>
                    <a:ext uri="{9D8B030D-6E8A-4147-A177-3AD203B41FA5}">
                      <a16:colId xmlns:a16="http://schemas.microsoft.com/office/drawing/2014/main" xmlns="" val="2492690819"/>
                    </a:ext>
                  </a:extLst>
                </a:gridCol>
                <a:gridCol w="4376222">
                  <a:extLst>
                    <a:ext uri="{9D8B030D-6E8A-4147-A177-3AD203B41FA5}">
                      <a16:colId xmlns:a16="http://schemas.microsoft.com/office/drawing/2014/main" xmlns="" val="3324569411"/>
                    </a:ext>
                  </a:extLst>
                </a:gridCol>
              </a:tblGrid>
              <a:tr h="474148">
                <a:tc>
                  <a:txBody>
                    <a:bodyPr/>
                    <a:lstStyle/>
                    <a:p>
                      <a:pPr algn="ctr"/>
                      <a:r>
                        <a:rPr lang="sr-Cyrl-RS" sz="2400" b="1" kern="100" dirty="0">
                          <a:solidFill>
                            <a:srgbClr val="009900"/>
                          </a:solidFill>
                          <a:effectLst/>
                          <a:latin typeface="Calibri" panose="020F0502020204030204" pitchFamily="34" charset="0"/>
                          <a:ea typeface="Times New Roman" panose="02020603050405020304" pitchFamily="18" charset="0"/>
                          <a:cs typeface="Calibri" panose="020F0502020204030204" pitchFamily="34" charset="0"/>
                        </a:rPr>
                        <a:t>ОЗЕЛЕНИ СВОЈЕ ПОСЛОВАЊЕ!</a:t>
                      </a:r>
                      <a:endParaRPr lang="en-US" sz="2400" kern="100" dirty="0">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nchor="ctr">
                    <a:lnL>
                      <a:noFill/>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noFill/>
                  </a:tcPr>
                </a:tc>
                <a:tc>
                  <a:txBody>
                    <a:bodyPr/>
                    <a:lstStyle/>
                    <a:p>
                      <a:pPr algn="ctr"/>
                      <a:r>
                        <a:rPr lang="sr-Cyrl-RS" sz="2400" b="1" kern="100" dirty="0">
                          <a:solidFill>
                            <a:srgbClr val="009900"/>
                          </a:solidFill>
                          <a:effectLst/>
                          <a:latin typeface="Calibri" panose="020F0502020204030204" pitchFamily="34" charset="0"/>
                          <a:ea typeface="Times New Roman" panose="02020603050405020304" pitchFamily="18" charset="0"/>
                          <a:cs typeface="Calibri" panose="020F0502020204030204" pitchFamily="34" charset="0"/>
                        </a:rPr>
                        <a:t>GO GREEN!</a:t>
                      </a:r>
                      <a:endParaRPr lang="en-US" sz="2400" kern="100" dirty="0">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noFill/>
                  </a:tcPr>
                </a:tc>
                <a:tc>
                  <a:txBody>
                    <a:bodyPr/>
                    <a:lstStyle/>
                    <a:p>
                      <a:pPr algn="ctr"/>
                      <a:r>
                        <a:rPr lang="sr-Cyrl-RS" sz="2400" b="1" kern="100" dirty="0">
                          <a:solidFill>
                            <a:srgbClr val="009900"/>
                          </a:solidFill>
                          <a:effectLst/>
                          <a:latin typeface="Calibri" panose="020F0502020204030204" pitchFamily="34" charset="0"/>
                          <a:ea typeface="Times New Roman" panose="02020603050405020304" pitchFamily="18" charset="0"/>
                          <a:cs typeface="Calibri" panose="020F0502020204030204" pitchFamily="34" charset="0"/>
                        </a:rPr>
                        <a:t>ОЗЕЛЕНИ ГО ВАШИОТ БИЗНИС!</a:t>
                      </a:r>
                      <a:endParaRPr lang="en-US" sz="2400" kern="100" dirty="0">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nchor="ctr">
                    <a:lnL w="12700" cap="flat" cmpd="sng" algn="ctr">
                      <a:solidFill>
                        <a:srgbClr val="000000"/>
                      </a:solidFill>
                      <a:prstDash val="solid"/>
                      <a:round/>
                      <a:headEnd type="none" w="med" len="med"/>
                      <a:tailEnd type="none" w="med" len="med"/>
                    </a:lnL>
                    <a:lnR>
                      <a:noFill/>
                    </a:lnR>
                    <a:lnT>
                      <a:noFill/>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xmlns="" val="3935143308"/>
                  </a:ext>
                </a:extLst>
              </a:tr>
            </a:tbl>
          </a:graphicData>
        </a:graphic>
      </p:graphicFrame>
    </p:spTree>
    <p:extLst>
      <p:ext uri="{BB962C8B-B14F-4D97-AF65-F5344CB8AC3E}">
        <p14:creationId xmlns:p14="http://schemas.microsoft.com/office/powerpoint/2010/main" val="333158626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4E005DC1-7DC7-6004-5D14-6EE290990623}"/>
            </a:ext>
          </a:extLst>
        </p:cNvPr>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xmlns="" id="{3A9DF8FA-1DAD-FB2D-097F-21D63772B96F}"/>
              </a:ext>
            </a:extLst>
          </p:cNvPr>
          <p:cNvGraphicFramePr>
            <a:graphicFrameLocks noGrp="1"/>
          </p:cNvGraphicFramePr>
          <p:nvPr/>
        </p:nvGraphicFramePr>
        <p:xfrm>
          <a:off x="334161" y="297906"/>
          <a:ext cx="11623377" cy="396240"/>
        </p:xfrm>
        <a:graphic>
          <a:graphicData uri="http://schemas.openxmlformats.org/drawingml/2006/table">
            <a:tbl>
              <a:tblPr firstRow="1" bandRow="1">
                <a:tableStyleId>{93296810-A885-4BE3-A3E7-6D5BEEA58F35}</a:tableStyleId>
              </a:tblPr>
              <a:tblGrid>
                <a:gridCol w="11623377">
                  <a:extLst>
                    <a:ext uri="{9D8B030D-6E8A-4147-A177-3AD203B41FA5}">
                      <a16:colId xmlns:a16="http://schemas.microsoft.com/office/drawing/2014/main" xmlns="" val="3832995452"/>
                    </a:ext>
                  </a:extLst>
                </a:gridCol>
              </a:tblGrid>
              <a:tr h="244705">
                <a:tc>
                  <a:txBody>
                    <a:bodyPr/>
                    <a:lstStyle/>
                    <a:p>
                      <a:pPr algn="l"/>
                      <a:r>
                        <a:rPr lang="ru-RU" sz="2000" dirty="0">
                          <a:solidFill>
                            <a:srgbClr val="009900"/>
                          </a:solidFill>
                        </a:rPr>
                        <a:t>Сесија </a:t>
                      </a:r>
                      <a:r>
                        <a:rPr lang="en-US" sz="2000" dirty="0">
                          <a:solidFill>
                            <a:srgbClr val="009900"/>
                          </a:solidFill>
                        </a:rPr>
                        <a:t>10</a:t>
                      </a:r>
                      <a:r>
                        <a:rPr lang="ru-RU" sz="2000" dirty="0">
                          <a:solidFill>
                            <a:srgbClr val="009900"/>
                          </a:solidFill>
                        </a:rPr>
                        <a:t> Зелене набавке</a:t>
                      </a:r>
                    </a:p>
                  </a:txBody>
                  <a:tcPr>
                    <a:lnB w="12700" cap="flat" cmpd="sng" algn="ctr">
                      <a:solidFill>
                        <a:srgbClr val="002060"/>
                      </a:solidFill>
                      <a:prstDash val="solid"/>
                      <a:round/>
                      <a:headEnd type="none" w="med" len="med"/>
                      <a:tailEnd type="none" w="med" len="med"/>
                    </a:lnB>
                    <a:noFill/>
                  </a:tcPr>
                </a:tc>
                <a:extLst>
                  <a:ext uri="{0D108BD9-81ED-4DB2-BD59-A6C34878D82A}">
                    <a16:rowId xmlns:a16="http://schemas.microsoft.com/office/drawing/2014/main" xmlns="" val="4263483931"/>
                  </a:ext>
                </a:extLst>
              </a:tr>
            </a:tbl>
          </a:graphicData>
        </a:graphic>
      </p:graphicFrame>
      <p:sp>
        <p:nvSpPr>
          <p:cNvPr id="6" name="TextBox 5">
            <a:extLst>
              <a:ext uri="{FF2B5EF4-FFF2-40B4-BE49-F238E27FC236}">
                <a16:creationId xmlns:a16="http://schemas.microsoft.com/office/drawing/2014/main" xmlns="" id="{39D64A64-5961-0E79-991E-7689DC3B39C5}"/>
              </a:ext>
            </a:extLst>
          </p:cNvPr>
          <p:cNvSpPr txBox="1"/>
          <p:nvPr/>
        </p:nvSpPr>
        <p:spPr>
          <a:xfrm>
            <a:off x="216929" y="694146"/>
            <a:ext cx="11857839" cy="5909310"/>
          </a:xfrm>
          <a:prstGeom prst="rect">
            <a:avLst/>
          </a:prstGeom>
          <a:noFill/>
        </p:spPr>
        <p:txBody>
          <a:bodyPr wrap="square">
            <a:spAutoFit/>
          </a:bodyPr>
          <a:lstStyle/>
          <a:p>
            <a:r>
              <a:rPr lang="ru-RU" sz="2000" dirty="0"/>
              <a:t>Примери  зелених набавки</a:t>
            </a:r>
          </a:p>
          <a:p>
            <a:endParaRPr lang="ru-RU" sz="2000" dirty="0"/>
          </a:p>
          <a:p>
            <a:pPr marL="285750" indent="-285750">
              <a:buFont typeface="Wingdings" panose="05000000000000000000" pitchFamily="2" charset="2"/>
              <a:buChar char="q"/>
            </a:pPr>
            <a:r>
              <a:rPr lang="ru-RU" sz="2000" dirty="0"/>
              <a:t>Набавка локално доступних материјала и производа</a:t>
            </a:r>
          </a:p>
          <a:p>
            <a:pPr marL="285750" indent="-285750">
              <a:buFont typeface="Wingdings" panose="05000000000000000000" pitchFamily="2" charset="2"/>
              <a:buChar char="q"/>
            </a:pPr>
            <a:endParaRPr lang="ru-RU" sz="2000" dirty="0"/>
          </a:p>
          <a:p>
            <a:pPr marL="285750" indent="-285750">
              <a:buFont typeface="Wingdings" panose="05000000000000000000" pitchFamily="2" charset="2"/>
              <a:buChar char="Ø"/>
            </a:pPr>
            <a:r>
              <a:rPr lang="ru-RU" sz="2000" b="1" dirty="0"/>
              <a:t>Carlsberg</a:t>
            </a:r>
            <a:r>
              <a:rPr lang="ru-RU" sz="2000" dirty="0"/>
              <a:t> у неколико својих производних погона у Европи користи локално узгајан јечам, који се добија од фармера у околним регионима. Овом иницијативом, компанија не само да подржава локалне пољопривредне заједнице, већ и смањује потребу за дугим транспортним путевима и с тим повезане емисије гасова стаклене баште. Компанија такође користи локално произведене стаклене боце и амбалажу, што скраћује време транспорта и смањује утицај на животну средину.</a:t>
            </a:r>
          </a:p>
          <a:p>
            <a:pPr marL="285750" indent="-285750" algn="just">
              <a:buFont typeface="Wingdings" panose="05000000000000000000" pitchFamily="2" charset="2"/>
              <a:buChar char="Ø"/>
            </a:pPr>
            <a:r>
              <a:rPr lang="ru-RU" sz="2000" b="1" dirty="0"/>
              <a:t>Ferrero</a:t>
            </a:r>
            <a:r>
              <a:rPr lang="ru-RU" sz="2000" dirty="0"/>
              <a:t> користи локално узгојене лешнике за производе као што је Nutella. Овом стратегијом, компанија минимизира трошкове транспорта и подржава локалне фармере, обезбеђујући константно снабдевање висококвалитетним сировинама.  Ferrero је такође увео иницијативе за подршку локалној производњи шећера у Италији и другим европским земљама, значајно смањујући потребе дуго-линијског транспорта.</a:t>
            </a:r>
          </a:p>
          <a:p>
            <a:pPr marL="285750" indent="-285750">
              <a:buFont typeface="Wingdings" panose="05000000000000000000" pitchFamily="2" charset="2"/>
              <a:buChar char="Ø"/>
            </a:pPr>
            <a:r>
              <a:rPr lang="ru-RU" sz="2000" b="1" dirty="0"/>
              <a:t>Aptar</a:t>
            </a:r>
            <a:r>
              <a:rPr lang="ru-RU" sz="2000" dirty="0"/>
              <a:t> користи локалне сировине, као што су пластичне и металне компоненте, за своје производне погоне у Европи, посебно у Француској и Немачкој. Ово смањује трошкове логистике и утицај на животну средину. Компанија такође развија нова решења за паковање која су направљена од рециклираних материјала, такође локалних извора.</a:t>
            </a:r>
          </a:p>
          <a:p>
            <a:endParaRPr lang="ru-RU" sz="2000" dirty="0"/>
          </a:p>
        </p:txBody>
      </p:sp>
    </p:spTree>
    <p:extLst>
      <p:ext uri="{BB962C8B-B14F-4D97-AF65-F5344CB8AC3E}">
        <p14:creationId xmlns:p14="http://schemas.microsoft.com/office/powerpoint/2010/main" val="60560509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E141EA7F-0468-634A-9B5D-161D47A91A4B}"/>
            </a:ext>
          </a:extLst>
        </p:cNvPr>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xmlns="" id="{95F33E04-5131-A443-3C49-8F4A240C714D}"/>
              </a:ext>
            </a:extLst>
          </p:cNvPr>
          <p:cNvGraphicFramePr>
            <a:graphicFrameLocks noGrp="1"/>
          </p:cNvGraphicFramePr>
          <p:nvPr/>
        </p:nvGraphicFramePr>
        <p:xfrm>
          <a:off x="334161" y="297906"/>
          <a:ext cx="11623377" cy="396240"/>
        </p:xfrm>
        <a:graphic>
          <a:graphicData uri="http://schemas.openxmlformats.org/drawingml/2006/table">
            <a:tbl>
              <a:tblPr firstRow="1" bandRow="1">
                <a:tableStyleId>{93296810-A885-4BE3-A3E7-6D5BEEA58F35}</a:tableStyleId>
              </a:tblPr>
              <a:tblGrid>
                <a:gridCol w="11623377">
                  <a:extLst>
                    <a:ext uri="{9D8B030D-6E8A-4147-A177-3AD203B41FA5}">
                      <a16:colId xmlns:a16="http://schemas.microsoft.com/office/drawing/2014/main" xmlns="" val="3832995452"/>
                    </a:ext>
                  </a:extLst>
                </a:gridCol>
              </a:tblGrid>
              <a:tr h="244705">
                <a:tc>
                  <a:txBody>
                    <a:bodyPr/>
                    <a:lstStyle/>
                    <a:p>
                      <a:pPr algn="l"/>
                      <a:r>
                        <a:rPr lang="ru-RU" sz="2000" dirty="0">
                          <a:solidFill>
                            <a:srgbClr val="009900"/>
                          </a:solidFill>
                        </a:rPr>
                        <a:t>Сесија </a:t>
                      </a:r>
                      <a:r>
                        <a:rPr lang="en-US" sz="2000" dirty="0">
                          <a:solidFill>
                            <a:srgbClr val="009900"/>
                          </a:solidFill>
                        </a:rPr>
                        <a:t>10</a:t>
                      </a:r>
                      <a:r>
                        <a:rPr lang="ru-RU" sz="2000" dirty="0">
                          <a:solidFill>
                            <a:srgbClr val="009900"/>
                          </a:solidFill>
                        </a:rPr>
                        <a:t> Зелене набавке</a:t>
                      </a:r>
                    </a:p>
                  </a:txBody>
                  <a:tcPr>
                    <a:lnB w="12700" cap="flat" cmpd="sng" algn="ctr">
                      <a:solidFill>
                        <a:srgbClr val="002060"/>
                      </a:solidFill>
                      <a:prstDash val="solid"/>
                      <a:round/>
                      <a:headEnd type="none" w="med" len="med"/>
                      <a:tailEnd type="none" w="med" len="med"/>
                    </a:lnB>
                    <a:noFill/>
                  </a:tcPr>
                </a:tc>
                <a:extLst>
                  <a:ext uri="{0D108BD9-81ED-4DB2-BD59-A6C34878D82A}">
                    <a16:rowId xmlns:a16="http://schemas.microsoft.com/office/drawing/2014/main" xmlns="" val="4263483931"/>
                  </a:ext>
                </a:extLst>
              </a:tr>
            </a:tbl>
          </a:graphicData>
        </a:graphic>
      </p:graphicFrame>
      <p:sp>
        <p:nvSpPr>
          <p:cNvPr id="3" name="TextBox 2">
            <a:extLst>
              <a:ext uri="{FF2B5EF4-FFF2-40B4-BE49-F238E27FC236}">
                <a16:creationId xmlns:a16="http://schemas.microsoft.com/office/drawing/2014/main" xmlns="" id="{A4D40B73-8129-5191-713E-4A69230BA8A8}"/>
              </a:ext>
            </a:extLst>
          </p:cNvPr>
          <p:cNvSpPr txBox="1"/>
          <p:nvPr/>
        </p:nvSpPr>
        <p:spPr>
          <a:xfrm>
            <a:off x="334162" y="694146"/>
            <a:ext cx="11623376" cy="5632311"/>
          </a:xfrm>
          <a:prstGeom prst="rect">
            <a:avLst/>
          </a:prstGeom>
          <a:noFill/>
        </p:spPr>
        <p:txBody>
          <a:bodyPr wrap="square">
            <a:spAutoFit/>
          </a:bodyPr>
          <a:lstStyle/>
          <a:p>
            <a:pPr algn="just"/>
            <a:r>
              <a:rPr lang="ru-RU" sz="2000" dirty="0"/>
              <a:t>Примери  зелених набавки</a:t>
            </a:r>
          </a:p>
          <a:p>
            <a:pPr algn="just"/>
            <a:endParaRPr lang="ru-RU" sz="2000" dirty="0"/>
          </a:p>
          <a:p>
            <a:pPr marL="342900" indent="-342900" algn="just">
              <a:buFont typeface="Wingdings" panose="05000000000000000000" pitchFamily="2" charset="2"/>
              <a:buChar char="q"/>
            </a:pPr>
            <a:r>
              <a:rPr lang="ru-RU" sz="2000" dirty="0"/>
              <a:t>Набавка материјала и сировина у контејнерима или палетама</a:t>
            </a:r>
          </a:p>
          <a:p>
            <a:pPr algn="just"/>
            <a:endParaRPr lang="ru-RU" sz="2000" dirty="0"/>
          </a:p>
          <a:p>
            <a:pPr marL="342900" indent="-342900" algn="just">
              <a:buFont typeface="Wingdings" panose="05000000000000000000" pitchFamily="2" charset="2"/>
              <a:buChar char="Ø"/>
            </a:pPr>
            <a:r>
              <a:rPr lang="ru-RU" sz="2000" b="1" dirty="0"/>
              <a:t>BMW</a:t>
            </a:r>
            <a:r>
              <a:rPr lang="ru-RU" sz="2000" dirty="0"/>
              <a:t> Група користи пластичне контејнере за вишекратну употребу за транспорт и складиштење делова и сировина у својим производним погонима. Ови контејнери замењују једнократну картонску и дрвену амбалажу, чиме се значајно смањује количина отпада. Компанија такође користи паметне палете са чиповима за радиофреквентну идентификацију означеног објекта, који омогућавају праћење кретања палета кроз ланац снабдевања. Ове палете су издржљиве и једноставне за употребу и могу се користити више пута без значајне деградације. </a:t>
            </a:r>
          </a:p>
          <a:p>
            <a:pPr marL="342900" indent="-342900" algn="just">
              <a:buFont typeface="Wingdings" panose="05000000000000000000" pitchFamily="2" charset="2"/>
              <a:buChar char="Ø"/>
            </a:pPr>
            <a:endParaRPr lang="ru-RU" sz="2000" dirty="0"/>
          </a:p>
          <a:p>
            <a:pPr marL="342900" indent="-342900" algn="just">
              <a:buFont typeface="Wingdings" panose="05000000000000000000" pitchFamily="2" charset="2"/>
              <a:buChar char="Ø"/>
            </a:pPr>
            <a:r>
              <a:rPr lang="ru-RU" sz="2000" b="1" dirty="0"/>
              <a:t>Tetra Pak </a:t>
            </a:r>
            <a:r>
              <a:rPr lang="ru-RU" sz="2000" dirty="0"/>
              <a:t>користи пластичне палете за вишекратну употребу које су лакше и издржљивије од традиционалних дрвених палета. Ове палете се могу користити стотине пута пре него што постану неупотребљиве, а такође се могу у потпуности рециклирати.	Компанија је такође увела модуларне контејнере који се могу прилагодити потребама производа који се транспортују, што омогућава већу флексибилност и ефикаснији транспорт.</a:t>
            </a:r>
          </a:p>
          <a:p>
            <a:pPr algn="just"/>
            <a:endParaRPr lang="ru-RU" sz="2000" dirty="0"/>
          </a:p>
          <a:p>
            <a:pPr algn="just"/>
            <a:r>
              <a:rPr lang="ru-RU" sz="2000" dirty="0"/>
              <a:t> </a:t>
            </a:r>
          </a:p>
        </p:txBody>
      </p:sp>
    </p:spTree>
    <p:extLst>
      <p:ext uri="{BB962C8B-B14F-4D97-AF65-F5344CB8AC3E}">
        <p14:creationId xmlns:p14="http://schemas.microsoft.com/office/powerpoint/2010/main" val="321651693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7A83D996-F8A8-1DD8-D245-8E10839B8E95}"/>
            </a:ext>
          </a:extLst>
        </p:cNvPr>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xmlns="" id="{22B8F304-4BD1-0929-1810-72CB75F46ADA}"/>
              </a:ext>
            </a:extLst>
          </p:cNvPr>
          <p:cNvGraphicFramePr>
            <a:graphicFrameLocks noGrp="1"/>
          </p:cNvGraphicFramePr>
          <p:nvPr/>
        </p:nvGraphicFramePr>
        <p:xfrm>
          <a:off x="334161" y="297906"/>
          <a:ext cx="11623377" cy="396240"/>
        </p:xfrm>
        <a:graphic>
          <a:graphicData uri="http://schemas.openxmlformats.org/drawingml/2006/table">
            <a:tbl>
              <a:tblPr firstRow="1" bandRow="1">
                <a:tableStyleId>{93296810-A885-4BE3-A3E7-6D5BEEA58F35}</a:tableStyleId>
              </a:tblPr>
              <a:tblGrid>
                <a:gridCol w="11623377">
                  <a:extLst>
                    <a:ext uri="{9D8B030D-6E8A-4147-A177-3AD203B41FA5}">
                      <a16:colId xmlns:a16="http://schemas.microsoft.com/office/drawing/2014/main" xmlns="" val="3832995452"/>
                    </a:ext>
                  </a:extLst>
                </a:gridCol>
              </a:tblGrid>
              <a:tr h="244705">
                <a:tc>
                  <a:txBody>
                    <a:bodyPr/>
                    <a:lstStyle/>
                    <a:p>
                      <a:pPr algn="l"/>
                      <a:r>
                        <a:rPr lang="ru-RU" sz="2000" dirty="0">
                          <a:solidFill>
                            <a:srgbClr val="009900"/>
                          </a:solidFill>
                        </a:rPr>
                        <a:t>Сесија </a:t>
                      </a:r>
                      <a:r>
                        <a:rPr lang="en-US" sz="2000" dirty="0">
                          <a:solidFill>
                            <a:srgbClr val="009900"/>
                          </a:solidFill>
                        </a:rPr>
                        <a:t>10</a:t>
                      </a:r>
                      <a:r>
                        <a:rPr lang="ru-RU" sz="2000" dirty="0">
                          <a:solidFill>
                            <a:srgbClr val="009900"/>
                          </a:solidFill>
                        </a:rPr>
                        <a:t> Зелене набавке</a:t>
                      </a:r>
                    </a:p>
                  </a:txBody>
                  <a:tcPr>
                    <a:lnB w="12700" cap="flat" cmpd="sng" algn="ctr">
                      <a:solidFill>
                        <a:srgbClr val="002060"/>
                      </a:solidFill>
                      <a:prstDash val="solid"/>
                      <a:round/>
                      <a:headEnd type="none" w="med" len="med"/>
                      <a:tailEnd type="none" w="med" len="med"/>
                    </a:lnB>
                    <a:noFill/>
                  </a:tcPr>
                </a:tc>
                <a:extLst>
                  <a:ext uri="{0D108BD9-81ED-4DB2-BD59-A6C34878D82A}">
                    <a16:rowId xmlns:a16="http://schemas.microsoft.com/office/drawing/2014/main" xmlns="" val="4263483931"/>
                  </a:ext>
                </a:extLst>
              </a:tr>
            </a:tbl>
          </a:graphicData>
        </a:graphic>
      </p:graphicFrame>
      <p:sp>
        <p:nvSpPr>
          <p:cNvPr id="3" name="TextBox 2">
            <a:extLst>
              <a:ext uri="{FF2B5EF4-FFF2-40B4-BE49-F238E27FC236}">
                <a16:creationId xmlns:a16="http://schemas.microsoft.com/office/drawing/2014/main" xmlns="" id="{1D1C363B-F977-953F-4F4E-BFE3BF20E49C}"/>
              </a:ext>
            </a:extLst>
          </p:cNvPr>
          <p:cNvSpPr txBox="1"/>
          <p:nvPr/>
        </p:nvSpPr>
        <p:spPr>
          <a:xfrm>
            <a:off x="334161" y="1021281"/>
            <a:ext cx="11623376" cy="5016758"/>
          </a:xfrm>
          <a:prstGeom prst="rect">
            <a:avLst/>
          </a:prstGeom>
          <a:noFill/>
        </p:spPr>
        <p:txBody>
          <a:bodyPr wrap="square">
            <a:spAutoFit/>
          </a:bodyPr>
          <a:lstStyle/>
          <a:p>
            <a:pPr algn="just"/>
            <a:r>
              <a:rPr lang="ru-RU" sz="2000" dirty="0"/>
              <a:t>Примери  зелених набавки</a:t>
            </a:r>
          </a:p>
          <a:p>
            <a:pPr algn="just"/>
            <a:endParaRPr lang="ru-RU" sz="2000" dirty="0"/>
          </a:p>
          <a:p>
            <a:pPr marL="342900" indent="-342900" algn="just">
              <a:buFont typeface="Wingdings" panose="05000000000000000000" pitchFamily="2" charset="2"/>
              <a:buChar char="q"/>
            </a:pPr>
            <a:r>
              <a:rPr lang="ru-RU" sz="2000" dirty="0"/>
              <a:t>Набавка рециклиране амбалаже са рециклираним садржајем</a:t>
            </a:r>
          </a:p>
          <a:p>
            <a:pPr algn="just"/>
            <a:endParaRPr lang="ru-RU" sz="2000" dirty="0"/>
          </a:p>
          <a:p>
            <a:pPr marL="342900" indent="-342900" algn="just">
              <a:buFont typeface="Wingdings" panose="05000000000000000000" pitchFamily="2" charset="2"/>
              <a:buChar char="Ø"/>
            </a:pPr>
            <a:r>
              <a:rPr lang="ru-RU" sz="2000" b="1" dirty="0"/>
              <a:t>Nestlé</a:t>
            </a:r>
            <a:r>
              <a:rPr lang="ru-RU" sz="2000" dirty="0"/>
              <a:t> је започео процес замене традиционалне пластике рециклираном пластиком за паковање својих прехрамбених производа. Компанија активно користи рециклирани полиетилен за паковање својих производа као што су кафа, слаткиши и млечни производи. Nestlé такође ради са партнерима за иновације на развоју и коришћењу хибридног паковања, које комбинује рециклиране материјале са биоразградивим компонентама.</a:t>
            </a:r>
          </a:p>
          <a:p>
            <a:pPr marL="342900" indent="-342900" algn="just">
              <a:buFont typeface="Wingdings" panose="05000000000000000000" pitchFamily="2" charset="2"/>
              <a:buChar char="Ø"/>
            </a:pPr>
            <a:endParaRPr lang="ru-RU" sz="2000" dirty="0"/>
          </a:p>
          <a:p>
            <a:pPr marL="342900" indent="-342900" algn="just">
              <a:buFont typeface="Wingdings" panose="05000000000000000000" pitchFamily="2" charset="2"/>
              <a:buChar char="Ø"/>
            </a:pPr>
            <a:r>
              <a:rPr lang="ru-RU" sz="2000" b="1" dirty="0"/>
              <a:t>DS Smith  </a:t>
            </a:r>
            <a:r>
              <a:rPr lang="ru-RU" sz="2000" dirty="0"/>
              <a:t>користи 100% рециклирани папир и картон за своје паковање, што га чини једним од лидера у индустрији одрживог паковања. Компанија је такође увела процесе рециклаже након употребе за своју амбалажу, омогућавајући да се поново користи без стварања отпада. Уз коришћење рециклираних материјала, DS Smith  је такође оптимизовао дизајн амбалаже како би смањио запремину и тежину, што побољшава ефикасност логистике и смањује употребу ресурса.</a:t>
            </a:r>
          </a:p>
          <a:p>
            <a:pPr algn="just"/>
            <a:r>
              <a:rPr lang="ru-RU" sz="2000" dirty="0"/>
              <a:t> </a:t>
            </a:r>
          </a:p>
        </p:txBody>
      </p:sp>
    </p:spTree>
    <p:extLst>
      <p:ext uri="{BB962C8B-B14F-4D97-AF65-F5344CB8AC3E}">
        <p14:creationId xmlns:p14="http://schemas.microsoft.com/office/powerpoint/2010/main" val="405895284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594BFDDD-6E84-039C-42B0-9DA2AA922AD5}"/>
            </a:ext>
          </a:extLst>
        </p:cNvPr>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xmlns="" id="{5526DD14-A294-E3F7-E862-2654E98DEC22}"/>
              </a:ext>
            </a:extLst>
          </p:cNvPr>
          <p:cNvGraphicFramePr>
            <a:graphicFrameLocks noGrp="1"/>
          </p:cNvGraphicFramePr>
          <p:nvPr/>
        </p:nvGraphicFramePr>
        <p:xfrm>
          <a:off x="334161" y="297906"/>
          <a:ext cx="11623377" cy="396240"/>
        </p:xfrm>
        <a:graphic>
          <a:graphicData uri="http://schemas.openxmlformats.org/drawingml/2006/table">
            <a:tbl>
              <a:tblPr firstRow="1" bandRow="1">
                <a:tableStyleId>{93296810-A885-4BE3-A3E7-6D5BEEA58F35}</a:tableStyleId>
              </a:tblPr>
              <a:tblGrid>
                <a:gridCol w="11623377">
                  <a:extLst>
                    <a:ext uri="{9D8B030D-6E8A-4147-A177-3AD203B41FA5}">
                      <a16:colId xmlns:a16="http://schemas.microsoft.com/office/drawing/2014/main" xmlns="" val="3832995452"/>
                    </a:ext>
                  </a:extLst>
                </a:gridCol>
              </a:tblGrid>
              <a:tr h="244705">
                <a:tc>
                  <a:txBody>
                    <a:bodyPr/>
                    <a:lstStyle/>
                    <a:p>
                      <a:pPr algn="l"/>
                      <a:r>
                        <a:rPr lang="ru-RU" sz="2000" dirty="0">
                          <a:solidFill>
                            <a:srgbClr val="009900"/>
                          </a:solidFill>
                        </a:rPr>
                        <a:t>Сесија </a:t>
                      </a:r>
                      <a:r>
                        <a:rPr lang="en-US" sz="2000" dirty="0">
                          <a:solidFill>
                            <a:srgbClr val="009900"/>
                          </a:solidFill>
                        </a:rPr>
                        <a:t>10</a:t>
                      </a:r>
                      <a:r>
                        <a:rPr lang="ru-RU" sz="2000" dirty="0">
                          <a:solidFill>
                            <a:srgbClr val="009900"/>
                          </a:solidFill>
                        </a:rPr>
                        <a:t> Зелене набавке</a:t>
                      </a:r>
                    </a:p>
                  </a:txBody>
                  <a:tcPr>
                    <a:lnB w="12700" cap="flat" cmpd="sng" algn="ctr">
                      <a:solidFill>
                        <a:srgbClr val="002060"/>
                      </a:solidFill>
                      <a:prstDash val="solid"/>
                      <a:round/>
                      <a:headEnd type="none" w="med" len="med"/>
                      <a:tailEnd type="none" w="med" len="med"/>
                    </a:lnB>
                    <a:noFill/>
                  </a:tcPr>
                </a:tc>
                <a:extLst>
                  <a:ext uri="{0D108BD9-81ED-4DB2-BD59-A6C34878D82A}">
                    <a16:rowId xmlns:a16="http://schemas.microsoft.com/office/drawing/2014/main" xmlns="" val="4263483931"/>
                  </a:ext>
                </a:extLst>
              </a:tr>
            </a:tbl>
          </a:graphicData>
        </a:graphic>
      </p:graphicFrame>
      <p:sp>
        <p:nvSpPr>
          <p:cNvPr id="5" name="TextBox 4">
            <a:extLst>
              <a:ext uri="{FF2B5EF4-FFF2-40B4-BE49-F238E27FC236}">
                <a16:creationId xmlns:a16="http://schemas.microsoft.com/office/drawing/2014/main" xmlns="" id="{EC09EC10-332E-14BA-27A6-40920FE759CB}"/>
              </a:ext>
            </a:extLst>
          </p:cNvPr>
          <p:cNvSpPr txBox="1"/>
          <p:nvPr/>
        </p:nvSpPr>
        <p:spPr>
          <a:xfrm>
            <a:off x="334161" y="862254"/>
            <a:ext cx="11447022" cy="5940088"/>
          </a:xfrm>
          <a:prstGeom prst="rect">
            <a:avLst/>
          </a:prstGeom>
          <a:noFill/>
        </p:spPr>
        <p:txBody>
          <a:bodyPr wrap="square">
            <a:spAutoFit/>
          </a:bodyPr>
          <a:lstStyle/>
          <a:p>
            <a:r>
              <a:rPr lang="ru-RU" sz="2000" dirty="0"/>
              <a:t>Примери  мера за озелењавање канцеларије</a:t>
            </a:r>
          </a:p>
          <a:p>
            <a:endParaRPr lang="sr-Cyrl-RS" sz="2000" dirty="0"/>
          </a:p>
          <a:p>
            <a:pPr marL="342900" indent="-342900">
              <a:buFont typeface="Wingdings" panose="05000000000000000000" pitchFamily="2" charset="2"/>
              <a:buChar char="q"/>
            </a:pPr>
            <a:r>
              <a:rPr lang="sr-Cyrl-RS" sz="2000" dirty="0"/>
              <a:t>Редовно одржавање и сервисирање рачунара и осталих ИТ уређаја. </a:t>
            </a:r>
          </a:p>
          <a:p>
            <a:pPr marL="342900" indent="-342900">
              <a:buFont typeface="Wingdings" panose="05000000000000000000" pitchFamily="2" charset="2"/>
              <a:buChar char="q"/>
            </a:pPr>
            <a:endParaRPr lang="sr-Cyrl-RS" sz="2000" dirty="0"/>
          </a:p>
          <a:p>
            <a:pPr marL="342900" indent="-342900">
              <a:buFont typeface="Wingdings" panose="05000000000000000000" pitchFamily="2" charset="2"/>
              <a:buChar char="q"/>
            </a:pPr>
            <a:r>
              <a:rPr lang="sr-Cyrl-RS" sz="2000" dirty="0"/>
              <a:t>Дигитализација пословања и употреба модерне технологије и софтвера за архивирање докумената  </a:t>
            </a:r>
          </a:p>
          <a:p>
            <a:pPr marL="342900" indent="-342900">
              <a:buFont typeface="Wingdings" panose="05000000000000000000" pitchFamily="2" charset="2"/>
              <a:buChar char="q"/>
            </a:pPr>
            <a:endParaRPr lang="sr-Cyrl-RS" sz="2000" dirty="0"/>
          </a:p>
          <a:p>
            <a:pPr marL="342900" indent="-342900">
              <a:buFont typeface="Wingdings" panose="05000000000000000000" pitchFamily="2" charset="2"/>
              <a:buChar char="q"/>
            </a:pPr>
            <a:r>
              <a:rPr lang="sr-Cyrl-RS" sz="2000" dirty="0"/>
              <a:t>Употреба енергетски ефикасне канцеларијске  опреме и уређаја (</a:t>
            </a:r>
            <a:r>
              <a:rPr lang="en-US" sz="2000" dirty="0"/>
              <a:t>Energy Star" </a:t>
            </a:r>
            <a:r>
              <a:rPr lang="sr-Cyrl-RS" sz="2000" dirty="0"/>
              <a:t>или А класа). </a:t>
            </a:r>
          </a:p>
          <a:p>
            <a:pPr marL="342900" indent="-342900">
              <a:buFont typeface="Wingdings" panose="05000000000000000000" pitchFamily="2" charset="2"/>
              <a:buChar char="q"/>
            </a:pPr>
            <a:endParaRPr lang="sr-Cyrl-RS" sz="2000" dirty="0"/>
          </a:p>
          <a:p>
            <a:pPr marL="342900" indent="-342900">
              <a:buFont typeface="Wingdings" panose="05000000000000000000" pitchFamily="2" charset="2"/>
              <a:buChar char="q"/>
            </a:pPr>
            <a:r>
              <a:rPr lang="sr-Cyrl-RS" sz="2000" dirty="0"/>
              <a:t>Употреба рециклираних тонера и кертриџа за штампу, ако је могуће. </a:t>
            </a:r>
          </a:p>
          <a:p>
            <a:pPr marL="342900" indent="-342900">
              <a:buFont typeface="Wingdings" panose="05000000000000000000" pitchFamily="2" charset="2"/>
              <a:buChar char="q"/>
            </a:pPr>
            <a:endParaRPr lang="sr-Cyrl-RS" sz="2000" dirty="0"/>
          </a:p>
          <a:p>
            <a:pPr marL="342900" indent="-342900">
              <a:buFont typeface="Wingdings" panose="05000000000000000000" pitchFamily="2" charset="2"/>
              <a:buChar char="q"/>
            </a:pPr>
            <a:r>
              <a:rPr lang="sr-Cyrl-RS" sz="2000" dirty="0"/>
              <a:t>Употреба рециклираног папира.</a:t>
            </a:r>
          </a:p>
          <a:p>
            <a:pPr marL="342900" indent="-342900">
              <a:buFont typeface="Wingdings" panose="05000000000000000000" pitchFamily="2" charset="2"/>
              <a:buChar char="q"/>
            </a:pPr>
            <a:endParaRPr lang="sr-Cyrl-RS" sz="2000" dirty="0"/>
          </a:p>
          <a:p>
            <a:pPr marL="342900" indent="-342900">
              <a:buFont typeface="Wingdings" panose="05000000000000000000" pitchFamily="2" charset="2"/>
              <a:buChar char="q"/>
            </a:pPr>
            <a:r>
              <a:rPr lang="sr-Cyrl-RS" sz="2000" dirty="0"/>
              <a:t>Замена употребе хемијске оловака налив-пером или дрвеним оловкама. </a:t>
            </a:r>
          </a:p>
          <a:p>
            <a:pPr marL="342900" indent="-342900">
              <a:buFont typeface="Wingdings" panose="05000000000000000000" pitchFamily="2" charset="2"/>
              <a:buChar char="q"/>
            </a:pPr>
            <a:endParaRPr lang="sr-Cyrl-RS" sz="2000" dirty="0"/>
          </a:p>
          <a:p>
            <a:pPr marL="342900" indent="-342900">
              <a:buFont typeface="Wingdings" panose="05000000000000000000" pitchFamily="2" charset="2"/>
              <a:buChar char="q"/>
            </a:pPr>
            <a:r>
              <a:rPr lang="sr-Cyrl-RS" sz="2000" dirty="0"/>
              <a:t>Употреба лап-топа уместо стоног рачунара јер он троши мање енергије.</a:t>
            </a:r>
          </a:p>
          <a:p>
            <a:pPr marL="342900" indent="-342900">
              <a:buFont typeface="Wingdings" panose="05000000000000000000" pitchFamily="2" charset="2"/>
              <a:buChar char="q"/>
            </a:pPr>
            <a:endParaRPr lang="sr-Cyrl-RS" sz="2000" dirty="0"/>
          </a:p>
          <a:p>
            <a:pPr marL="342900" indent="-342900">
              <a:buFont typeface="Wingdings" panose="05000000000000000000" pitchFamily="2" charset="2"/>
              <a:buChar char="q"/>
            </a:pPr>
            <a:r>
              <a:rPr lang="sr-Cyrl-RS" sz="2000" dirty="0"/>
              <a:t>Употреба мултифункционалних уређаја (штампач, копир и скенер у једној машини).</a:t>
            </a:r>
          </a:p>
          <a:p>
            <a:pPr marL="342900" indent="-342900">
              <a:buFont typeface="Wingdings" panose="05000000000000000000" pitchFamily="2" charset="2"/>
              <a:buChar char="q"/>
            </a:pPr>
            <a:endParaRPr lang="sr-Cyrl-RS" sz="2000" dirty="0"/>
          </a:p>
          <a:p>
            <a:pPr marL="342900" indent="-342900">
              <a:buFont typeface="Wingdings" panose="05000000000000000000" pitchFamily="2" charset="2"/>
              <a:buChar char="q"/>
            </a:pPr>
            <a:r>
              <a:rPr lang="sr-Cyrl-RS" sz="2000" dirty="0"/>
              <a:t>…………………………..</a:t>
            </a:r>
          </a:p>
        </p:txBody>
      </p:sp>
    </p:spTree>
    <p:extLst>
      <p:ext uri="{BB962C8B-B14F-4D97-AF65-F5344CB8AC3E}">
        <p14:creationId xmlns:p14="http://schemas.microsoft.com/office/powerpoint/2010/main" val="183327227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CB571B55-303E-633C-6A1C-4278190AA7E9}"/>
            </a:ext>
          </a:extLst>
        </p:cNvPr>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xmlns="" id="{F5B5CAC3-9815-7686-AC8C-B5DD2108096A}"/>
              </a:ext>
            </a:extLst>
          </p:cNvPr>
          <p:cNvGraphicFramePr>
            <a:graphicFrameLocks noGrp="1"/>
          </p:cNvGraphicFramePr>
          <p:nvPr/>
        </p:nvGraphicFramePr>
        <p:xfrm>
          <a:off x="334161" y="297906"/>
          <a:ext cx="11623377" cy="396240"/>
        </p:xfrm>
        <a:graphic>
          <a:graphicData uri="http://schemas.openxmlformats.org/drawingml/2006/table">
            <a:tbl>
              <a:tblPr firstRow="1" bandRow="1">
                <a:tableStyleId>{93296810-A885-4BE3-A3E7-6D5BEEA58F35}</a:tableStyleId>
              </a:tblPr>
              <a:tblGrid>
                <a:gridCol w="11623377">
                  <a:extLst>
                    <a:ext uri="{9D8B030D-6E8A-4147-A177-3AD203B41FA5}">
                      <a16:colId xmlns:a16="http://schemas.microsoft.com/office/drawing/2014/main" xmlns="" val="3832995452"/>
                    </a:ext>
                  </a:extLst>
                </a:gridCol>
              </a:tblGrid>
              <a:tr h="244705">
                <a:tc>
                  <a:txBody>
                    <a:bodyPr/>
                    <a:lstStyle/>
                    <a:p>
                      <a:pPr algn="l"/>
                      <a:r>
                        <a:rPr lang="ru-RU" sz="2000" dirty="0">
                          <a:solidFill>
                            <a:srgbClr val="009900"/>
                          </a:solidFill>
                        </a:rPr>
                        <a:t>Сесија </a:t>
                      </a:r>
                      <a:r>
                        <a:rPr lang="en-US" sz="2000" dirty="0">
                          <a:solidFill>
                            <a:srgbClr val="009900"/>
                          </a:solidFill>
                        </a:rPr>
                        <a:t>10</a:t>
                      </a:r>
                      <a:r>
                        <a:rPr lang="ru-RU" sz="2000" dirty="0">
                          <a:solidFill>
                            <a:srgbClr val="009900"/>
                          </a:solidFill>
                        </a:rPr>
                        <a:t> Зелене набавке</a:t>
                      </a:r>
                    </a:p>
                  </a:txBody>
                  <a:tcPr>
                    <a:lnB w="12700" cap="flat" cmpd="sng" algn="ctr">
                      <a:solidFill>
                        <a:srgbClr val="002060"/>
                      </a:solidFill>
                      <a:prstDash val="solid"/>
                      <a:round/>
                      <a:headEnd type="none" w="med" len="med"/>
                      <a:tailEnd type="none" w="med" len="med"/>
                    </a:lnB>
                    <a:noFill/>
                  </a:tcPr>
                </a:tc>
                <a:extLst>
                  <a:ext uri="{0D108BD9-81ED-4DB2-BD59-A6C34878D82A}">
                    <a16:rowId xmlns:a16="http://schemas.microsoft.com/office/drawing/2014/main" xmlns="" val="4263483931"/>
                  </a:ext>
                </a:extLst>
              </a:tr>
            </a:tbl>
          </a:graphicData>
        </a:graphic>
      </p:graphicFrame>
      <p:sp>
        <p:nvSpPr>
          <p:cNvPr id="3" name="TextBox 2">
            <a:extLst>
              <a:ext uri="{FF2B5EF4-FFF2-40B4-BE49-F238E27FC236}">
                <a16:creationId xmlns:a16="http://schemas.microsoft.com/office/drawing/2014/main" xmlns="" id="{59079948-DE83-A329-7159-3C50404B4B1D}"/>
              </a:ext>
            </a:extLst>
          </p:cNvPr>
          <p:cNvSpPr txBox="1"/>
          <p:nvPr/>
        </p:nvSpPr>
        <p:spPr>
          <a:xfrm>
            <a:off x="334161" y="2149013"/>
            <a:ext cx="11623376" cy="1938992"/>
          </a:xfrm>
          <a:prstGeom prst="rect">
            <a:avLst/>
          </a:prstGeom>
          <a:noFill/>
        </p:spPr>
        <p:txBody>
          <a:bodyPr wrap="square">
            <a:spAutoFit/>
          </a:bodyPr>
          <a:lstStyle/>
          <a:p>
            <a:pPr marL="342900" indent="-342900">
              <a:buFont typeface="Wingdings" panose="05000000000000000000" pitchFamily="2" charset="2"/>
              <a:buChar char="q"/>
            </a:pPr>
            <a:r>
              <a:rPr lang="ru-RU" sz="2400" dirty="0"/>
              <a:t>Вежба групни рад (две групе): </a:t>
            </a:r>
          </a:p>
          <a:p>
            <a:pPr marL="342900" indent="-342900">
              <a:buFont typeface="Wingdings" panose="05000000000000000000" pitchFamily="2" charset="2"/>
              <a:buChar char="q"/>
            </a:pPr>
            <a:endParaRPr lang="ru-RU" sz="2400" dirty="0"/>
          </a:p>
          <a:p>
            <a:pPr marL="342900" indent="-342900">
              <a:buFont typeface="Wingdings" panose="05000000000000000000" pitchFamily="2" charset="2"/>
              <a:buChar char="Ø"/>
            </a:pPr>
            <a:r>
              <a:rPr lang="ru-RU" sz="2400" dirty="0"/>
              <a:t>Дефинисање смерница и критеријума за зелене набавке у МСП-а.</a:t>
            </a:r>
          </a:p>
          <a:p>
            <a:pPr marL="342900" indent="-342900">
              <a:buFont typeface="Wingdings" panose="05000000000000000000" pitchFamily="2" charset="2"/>
              <a:buChar char="q"/>
            </a:pPr>
            <a:endParaRPr lang="ru-RU" sz="2400" dirty="0"/>
          </a:p>
          <a:p>
            <a:pPr marL="342900" indent="-342900">
              <a:buFont typeface="Wingdings" panose="05000000000000000000" pitchFamily="2" charset="2"/>
              <a:buChar char="q"/>
            </a:pPr>
            <a:r>
              <a:rPr lang="ru-RU" sz="2400" dirty="0"/>
              <a:t>Презентације урађеног и дискусија.</a:t>
            </a:r>
          </a:p>
        </p:txBody>
      </p:sp>
    </p:spTree>
    <p:extLst>
      <p:ext uri="{BB962C8B-B14F-4D97-AF65-F5344CB8AC3E}">
        <p14:creationId xmlns:p14="http://schemas.microsoft.com/office/powerpoint/2010/main" val="72719133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AAF2DB73-354F-43FC-B81A-5D439123181B}"/>
            </a:ext>
          </a:extLst>
        </p:cNvPr>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xmlns="" id="{B597F9AC-EC75-02A0-5E3C-2B82307C8109}"/>
              </a:ext>
            </a:extLst>
          </p:cNvPr>
          <p:cNvGraphicFramePr>
            <a:graphicFrameLocks noGrp="1"/>
          </p:cNvGraphicFramePr>
          <p:nvPr>
            <p:extLst>
              <p:ext uri="{D42A27DB-BD31-4B8C-83A1-F6EECF244321}">
                <p14:modId xmlns:p14="http://schemas.microsoft.com/office/powerpoint/2010/main" val="3976671218"/>
              </p:ext>
            </p:extLst>
          </p:nvPr>
        </p:nvGraphicFramePr>
        <p:xfrm>
          <a:off x="334161" y="297906"/>
          <a:ext cx="11623377" cy="396240"/>
        </p:xfrm>
        <a:graphic>
          <a:graphicData uri="http://schemas.openxmlformats.org/drawingml/2006/table">
            <a:tbl>
              <a:tblPr firstRow="1" bandRow="1">
                <a:tableStyleId>{93296810-A885-4BE3-A3E7-6D5BEEA58F35}</a:tableStyleId>
              </a:tblPr>
              <a:tblGrid>
                <a:gridCol w="11623377">
                  <a:extLst>
                    <a:ext uri="{9D8B030D-6E8A-4147-A177-3AD203B41FA5}">
                      <a16:colId xmlns:a16="http://schemas.microsoft.com/office/drawing/2014/main" xmlns="" val="3832995452"/>
                    </a:ext>
                  </a:extLst>
                </a:gridCol>
              </a:tblGrid>
              <a:tr h="244705">
                <a:tc>
                  <a:txBody>
                    <a:bodyPr/>
                    <a:lstStyle/>
                    <a:p>
                      <a:pPr algn="l"/>
                      <a:r>
                        <a:rPr lang="ru-RU" sz="2000" dirty="0">
                          <a:solidFill>
                            <a:srgbClr val="009900"/>
                          </a:solidFill>
                        </a:rPr>
                        <a:t>Сесија </a:t>
                      </a:r>
                      <a:r>
                        <a:rPr lang="en-US" sz="2000" dirty="0">
                          <a:solidFill>
                            <a:srgbClr val="009900"/>
                          </a:solidFill>
                        </a:rPr>
                        <a:t>10</a:t>
                      </a:r>
                      <a:r>
                        <a:rPr lang="ru-RU" sz="2000" dirty="0">
                          <a:solidFill>
                            <a:srgbClr val="009900"/>
                          </a:solidFill>
                        </a:rPr>
                        <a:t> Зелене набавке</a:t>
                      </a:r>
                    </a:p>
                  </a:txBody>
                  <a:tcPr>
                    <a:lnB w="12700" cap="flat" cmpd="sng" algn="ctr">
                      <a:solidFill>
                        <a:srgbClr val="002060"/>
                      </a:solidFill>
                      <a:prstDash val="solid"/>
                      <a:round/>
                      <a:headEnd type="none" w="med" len="med"/>
                      <a:tailEnd type="none" w="med" len="med"/>
                    </a:lnB>
                    <a:noFill/>
                  </a:tcPr>
                </a:tc>
                <a:extLst>
                  <a:ext uri="{0D108BD9-81ED-4DB2-BD59-A6C34878D82A}">
                    <a16:rowId xmlns:a16="http://schemas.microsoft.com/office/drawing/2014/main" xmlns="" val="4263483931"/>
                  </a:ext>
                </a:extLst>
              </a:tr>
            </a:tbl>
          </a:graphicData>
        </a:graphic>
      </p:graphicFrame>
      <p:sp>
        <p:nvSpPr>
          <p:cNvPr id="3" name="TextBox 2">
            <a:extLst>
              <a:ext uri="{FF2B5EF4-FFF2-40B4-BE49-F238E27FC236}">
                <a16:creationId xmlns:a16="http://schemas.microsoft.com/office/drawing/2014/main" xmlns="" id="{F691A138-2741-E030-4B57-DC739B862D7E}"/>
              </a:ext>
            </a:extLst>
          </p:cNvPr>
          <p:cNvSpPr txBox="1"/>
          <p:nvPr/>
        </p:nvSpPr>
        <p:spPr>
          <a:xfrm>
            <a:off x="430924" y="1637944"/>
            <a:ext cx="11526614" cy="3416320"/>
          </a:xfrm>
          <a:prstGeom prst="rect">
            <a:avLst/>
          </a:prstGeom>
          <a:noFill/>
        </p:spPr>
        <p:txBody>
          <a:bodyPr wrap="square" rtlCol="0">
            <a:spAutoFit/>
          </a:bodyPr>
          <a:lstStyle/>
          <a:p>
            <a:pPr algn="just"/>
            <a:r>
              <a:rPr lang="sr-Cyrl-RS" b="1" dirty="0"/>
              <a:t>Извори и ресурси:</a:t>
            </a:r>
          </a:p>
          <a:p>
            <a:pPr algn="just"/>
            <a:endParaRPr lang="sr-Cyrl-RS" dirty="0"/>
          </a:p>
          <a:p>
            <a:pPr marL="342900" indent="-342900" algn="just">
              <a:buFont typeface="+mj-lt"/>
              <a:buAutoNum type="arabicPeriod"/>
            </a:pPr>
            <a:r>
              <a:rPr lang="ru-RU" dirty="0"/>
              <a:t>Зелени пут - Партнерство за зелено пословање. Еразмус+ KA210-ADU - Мала партнерства у образовању одраслих. Пројекат 2023-2-RS01-KA210-ADU-000184311. Лесковац 2025.</a:t>
            </a:r>
          </a:p>
          <a:p>
            <a:pPr marL="342900" indent="-342900" algn="just">
              <a:buFont typeface="Wingdings" panose="05000000000000000000" pitchFamily="2" charset="2"/>
              <a:buChar char="q"/>
            </a:pPr>
            <a:endParaRPr lang="en-US" dirty="0">
              <a:solidFill>
                <a:srgbClr val="FF0000"/>
              </a:solidFill>
            </a:endParaRPr>
          </a:p>
          <a:p>
            <a:pPr marL="342900" indent="-342900" algn="just">
              <a:buFont typeface="Wingdings" panose="05000000000000000000" pitchFamily="2" charset="2"/>
              <a:buChar char="q"/>
            </a:pPr>
            <a:r>
              <a:rPr lang="ru-RU" dirty="0">
                <a:solidFill>
                  <a:srgbClr val="FF0000"/>
                </a:solidFill>
              </a:rPr>
              <a:t>Практични водич за озелењавање пословања</a:t>
            </a:r>
          </a:p>
          <a:p>
            <a:pPr marL="342900" indent="-342900" algn="just">
              <a:buFont typeface="Wingdings" panose="05000000000000000000" pitchFamily="2" charset="2"/>
              <a:buChar char="q"/>
            </a:pPr>
            <a:r>
              <a:rPr lang="ru-RU" dirty="0">
                <a:solidFill>
                  <a:srgbClr val="FF0000"/>
                </a:solidFill>
              </a:rPr>
              <a:t>Кратак водич за озелењавање пословања</a:t>
            </a:r>
          </a:p>
          <a:p>
            <a:pPr marL="342900" indent="-342900" algn="just">
              <a:buFont typeface="Wingdings" panose="05000000000000000000" pitchFamily="2" charset="2"/>
              <a:buChar char="q"/>
            </a:pPr>
            <a:r>
              <a:rPr lang="mk-MK" dirty="0">
                <a:solidFill>
                  <a:srgbClr val="FF0000"/>
                </a:solidFill>
              </a:rPr>
              <a:t>Водич - Еколошке ознаке </a:t>
            </a:r>
          </a:p>
          <a:p>
            <a:pPr marL="342900" indent="-342900" algn="just">
              <a:buFont typeface="Wingdings" panose="05000000000000000000" pitchFamily="2" charset="2"/>
              <a:buChar char="q"/>
            </a:pPr>
            <a:r>
              <a:rPr lang="ru-RU" dirty="0">
                <a:solidFill>
                  <a:srgbClr val="FF0000"/>
                </a:solidFill>
              </a:rPr>
              <a:t>Брошура "Зелена Европа - Примери добре праксе озелењавања пословања"</a:t>
            </a:r>
          </a:p>
          <a:p>
            <a:pPr marL="342900" indent="-342900" algn="just">
              <a:buFont typeface="Wingdings" panose="05000000000000000000" pitchFamily="2" charset="2"/>
              <a:buChar char="q"/>
            </a:pPr>
            <a:r>
              <a:rPr lang="ru-RU" dirty="0">
                <a:solidFill>
                  <a:srgbClr val="FF0000"/>
                </a:solidFill>
              </a:rPr>
              <a:t>Модел бизнис плана/стратегије озелењавања пословања</a:t>
            </a:r>
            <a:endParaRPr lang="en-US" dirty="0">
              <a:solidFill>
                <a:srgbClr val="FF0000"/>
              </a:solidFill>
            </a:endParaRPr>
          </a:p>
          <a:p>
            <a:pPr marL="342900" indent="-342900" algn="just">
              <a:buFont typeface="Wingdings" panose="05000000000000000000" pitchFamily="2" charset="2"/>
              <a:buChar char="q"/>
            </a:pPr>
            <a:endParaRPr lang="ru-RU" dirty="0"/>
          </a:p>
          <a:p>
            <a:pPr marL="342900" indent="-342900" algn="just">
              <a:buFont typeface="+mj-lt"/>
              <a:buAutoNum type="arabicPeriod" startAt="2"/>
            </a:pPr>
            <a:r>
              <a:rPr lang="en-GB" dirty="0"/>
              <a:t>Free Professional PowerPoint Templates </a:t>
            </a:r>
            <a:r>
              <a:rPr lang="en-GB" dirty="0">
                <a:hlinkClick r:id="rId3"/>
              </a:rPr>
              <a:t>https://www.slideegg.com/</a:t>
            </a:r>
            <a:endParaRPr lang="en-GB" dirty="0"/>
          </a:p>
        </p:txBody>
      </p:sp>
    </p:spTree>
    <p:extLst>
      <p:ext uri="{BB962C8B-B14F-4D97-AF65-F5344CB8AC3E}">
        <p14:creationId xmlns:p14="http://schemas.microsoft.com/office/powerpoint/2010/main" val="74751416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 xmlns:a16="http://schemas.microsoft.com/office/drawing/2014/main" id="{D70E2459-A642-81B8-C94B-8648610932C3}"/>
            </a:ext>
          </a:extLst>
        </p:cNvPr>
        <p:cNvGrpSpPr/>
        <p:nvPr/>
      </p:nvGrpSpPr>
      <p:grpSpPr>
        <a:xfrm>
          <a:off x="0" y="0"/>
          <a:ext cx="0" cy="0"/>
          <a:chOff x="0" y="0"/>
          <a:chExt cx="0" cy="0"/>
        </a:xfrm>
      </p:grpSpPr>
      <p:graphicFrame>
        <p:nvGraphicFramePr>
          <p:cNvPr id="4" name="Table 3">
            <a:extLst>
              <a:ext uri="{FF2B5EF4-FFF2-40B4-BE49-F238E27FC236}">
                <a16:creationId xmlns="" xmlns:a16="http://schemas.microsoft.com/office/drawing/2014/main" id="{08BA4AA5-A18A-D8AE-310E-B3ECA172BA0F}"/>
              </a:ext>
            </a:extLst>
          </p:cNvPr>
          <p:cNvGraphicFramePr>
            <a:graphicFrameLocks noGrp="1"/>
          </p:cNvGraphicFramePr>
          <p:nvPr>
            <p:extLst/>
          </p:nvPr>
        </p:nvGraphicFramePr>
        <p:xfrm>
          <a:off x="334161" y="297906"/>
          <a:ext cx="11623377" cy="396240"/>
        </p:xfrm>
        <a:graphic>
          <a:graphicData uri="http://schemas.openxmlformats.org/drawingml/2006/table">
            <a:tbl>
              <a:tblPr firstRow="1" bandRow="1">
                <a:tableStyleId>{93296810-A885-4BE3-A3E7-6D5BEEA58F35}</a:tableStyleId>
              </a:tblPr>
              <a:tblGrid>
                <a:gridCol w="11623377">
                  <a:extLst>
                    <a:ext uri="{9D8B030D-6E8A-4147-A177-3AD203B41FA5}">
                      <a16:colId xmlns="" xmlns:a16="http://schemas.microsoft.com/office/drawing/2014/main" val="3832995452"/>
                    </a:ext>
                  </a:extLst>
                </a:gridCol>
              </a:tblGrid>
              <a:tr h="244705">
                <a:tc>
                  <a:txBody>
                    <a:bodyPr/>
                    <a:lstStyle/>
                    <a:p>
                      <a:pPr algn="l"/>
                      <a:r>
                        <a:rPr lang="ru-RU" sz="2000" dirty="0">
                          <a:solidFill>
                            <a:srgbClr val="009900"/>
                          </a:solidFill>
                        </a:rPr>
                        <a:t>Модул 5 Зелене набавке и зелени финансијски инструменти</a:t>
                      </a:r>
                    </a:p>
                  </a:txBody>
                  <a:tcPr>
                    <a:lnB w="12700" cap="flat" cmpd="sng" algn="ctr">
                      <a:solidFill>
                        <a:srgbClr val="002060"/>
                      </a:solidFill>
                      <a:prstDash val="solid"/>
                      <a:round/>
                      <a:headEnd type="none" w="med" len="med"/>
                      <a:tailEnd type="none" w="med" len="med"/>
                    </a:lnB>
                    <a:noFill/>
                  </a:tcPr>
                </a:tc>
                <a:extLst>
                  <a:ext uri="{0D108BD9-81ED-4DB2-BD59-A6C34878D82A}">
                    <a16:rowId xmlns="" xmlns:a16="http://schemas.microsoft.com/office/drawing/2014/main" val="4263483931"/>
                  </a:ext>
                </a:extLst>
              </a:tr>
            </a:tbl>
          </a:graphicData>
        </a:graphic>
      </p:graphicFrame>
      <p:graphicFrame>
        <p:nvGraphicFramePr>
          <p:cNvPr id="2" name="Table 1">
            <a:extLst>
              <a:ext uri="{FF2B5EF4-FFF2-40B4-BE49-F238E27FC236}">
                <a16:creationId xmlns="" xmlns:a16="http://schemas.microsoft.com/office/drawing/2014/main" id="{AEC6CB39-4D88-BC04-3680-1CF06C68A00F}"/>
              </a:ext>
            </a:extLst>
          </p:cNvPr>
          <p:cNvGraphicFramePr>
            <a:graphicFrameLocks noGrp="1"/>
          </p:cNvGraphicFramePr>
          <p:nvPr>
            <p:extLst/>
          </p:nvPr>
        </p:nvGraphicFramePr>
        <p:xfrm>
          <a:off x="334161" y="999014"/>
          <a:ext cx="11623377" cy="5561080"/>
        </p:xfrm>
        <a:graphic>
          <a:graphicData uri="http://schemas.openxmlformats.org/drawingml/2006/table">
            <a:tbl>
              <a:tblPr firstRow="1" firstCol="1" bandRow="1"/>
              <a:tblGrid>
                <a:gridCol w="2248093">
                  <a:extLst>
                    <a:ext uri="{9D8B030D-6E8A-4147-A177-3AD203B41FA5}">
                      <a16:colId xmlns="" xmlns:a16="http://schemas.microsoft.com/office/drawing/2014/main" val="529776103"/>
                    </a:ext>
                  </a:extLst>
                </a:gridCol>
                <a:gridCol w="9375284">
                  <a:extLst>
                    <a:ext uri="{9D8B030D-6E8A-4147-A177-3AD203B41FA5}">
                      <a16:colId xmlns="" xmlns:a16="http://schemas.microsoft.com/office/drawing/2014/main" val="162081408"/>
                    </a:ext>
                  </a:extLst>
                </a:gridCol>
              </a:tblGrid>
              <a:tr h="1986100">
                <a:tc>
                  <a:txBody>
                    <a:bodyPr/>
                    <a:lstStyle/>
                    <a:p>
                      <a:pPr algn="just">
                        <a:buNone/>
                      </a:pPr>
                      <a:r>
                        <a:rPr lang="sr-Cyrl-RS" sz="2000" kern="1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Циљеви модула:</a:t>
                      </a:r>
                      <a:endParaRPr lang="en-US" sz="2000" kern="100" dirty="0">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nchor="ctr">
                    <a:lnL w="12700" cap="flat" cmpd="sng" algn="ctr">
                      <a:solidFill>
                        <a:srgbClr val="009900"/>
                      </a:solidFill>
                      <a:prstDash val="solid"/>
                      <a:round/>
                      <a:headEnd type="none" w="med" len="med"/>
                      <a:tailEnd type="none" w="med" len="med"/>
                    </a:lnL>
                    <a:lnR w="12700" cap="flat" cmpd="sng" algn="ctr">
                      <a:solidFill>
                        <a:srgbClr val="009900"/>
                      </a:solidFill>
                      <a:prstDash val="solid"/>
                      <a:round/>
                      <a:headEnd type="none" w="med" len="med"/>
                      <a:tailEnd type="none" w="med" len="med"/>
                    </a:lnR>
                    <a:lnT w="12700" cap="flat" cmpd="sng" algn="ctr">
                      <a:solidFill>
                        <a:srgbClr val="009900"/>
                      </a:solidFill>
                      <a:prstDash val="solid"/>
                      <a:round/>
                      <a:headEnd type="none" w="med" len="med"/>
                      <a:tailEnd type="none" w="med" len="med"/>
                    </a:lnT>
                    <a:lnB w="12700" cap="flat" cmpd="sng" algn="ctr">
                      <a:solidFill>
                        <a:srgbClr val="009900"/>
                      </a:solidFill>
                      <a:prstDash val="solid"/>
                      <a:round/>
                      <a:headEnd type="none" w="med" len="med"/>
                      <a:tailEnd type="none" w="med" len="med"/>
                    </a:lnB>
                    <a:solidFill>
                      <a:srgbClr val="EAF1DD"/>
                    </a:solidFill>
                  </a:tcPr>
                </a:tc>
                <a:tc>
                  <a:txBody>
                    <a:bodyPr/>
                    <a:lstStyle/>
                    <a:p>
                      <a:pPr marL="342900" lvl="0" indent="-342900" algn="just">
                        <a:buFont typeface="+mj-lt"/>
                        <a:buAutoNum type="arabicParenR"/>
                      </a:pPr>
                      <a:r>
                        <a:rPr lang="sr-Cyrl-RS" sz="2000" kern="100" dirty="0">
                          <a:effectLst/>
                          <a:latin typeface="Calibri" panose="020F0502020204030204" pitchFamily="34" charset="0"/>
                          <a:ea typeface="Times New Roman" panose="02020603050405020304" pitchFamily="18" charset="0"/>
                          <a:cs typeface="Calibri" panose="020F0502020204030204" pitchFamily="34" charset="0"/>
                        </a:rPr>
                        <a:t>Унапређење знања и вештина везаних за основе примене зелених набавки и зелених финансијских инструмената у пословању МСП-а.</a:t>
                      </a:r>
                      <a:endParaRPr lang="en-US" sz="2000" kern="100" dirty="0">
                        <a:effectLst/>
                        <a:latin typeface="Calibri" panose="020F0502020204030204" pitchFamily="34" charset="0"/>
                        <a:ea typeface="Times New Roman" panose="02020603050405020304" pitchFamily="18" charset="0"/>
                        <a:cs typeface="Calibri" panose="020F0502020204030204" pitchFamily="34" charset="0"/>
                      </a:endParaRPr>
                    </a:p>
                    <a:p>
                      <a:pPr marL="342900" lvl="0" indent="-342900" algn="just">
                        <a:buFont typeface="+mj-lt"/>
                        <a:buAutoNum type="arabicParenR"/>
                      </a:pPr>
                      <a:r>
                        <a:rPr lang="sr-Cyrl-RS" sz="2000" kern="100" dirty="0">
                          <a:effectLst/>
                          <a:latin typeface="Calibri" panose="020F0502020204030204" pitchFamily="34" charset="0"/>
                          <a:ea typeface="Times New Roman" panose="02020603050405020304" pitchFamily="18" charset="0"/>
                          <a:cs typeface="Calibri" panose="020F0502020204030204" pitchFamily="34" charset="0"/>
                        </a:rPr>
                        <a:t>Интегрисање зелених набавки у пословање  МСП-а.</a:t>
                      </a:r>
                      <a:endParaRPr lang="en-US" sz="2000" kern="100" dirty="0">
                        <a:effectLst/>
                        <a:latin typeface="Calibri" panose="020F0502020204030204" pitchFamily="34" charset="0"/>
                        <a:ea typeface="Times New Roman" panose="02020603050405020304" pitchFamily="18" charset="0"/>
                        <a:cs typeface="Calibri" panose="020F0502020204030204" pitchFamily="34" charset="0"/>
                      </a:endParaRPr>
                    </a:p>
                    <a:p>
                      <a:pPr marL="342900" lvl="0" indent="-342900" algn="just">
                        <a:buFont typeface="+mj-lt"/>
                        <a:buAutoNum type="arabicParenR"/>
                      </a:pPr>
                      <a:r>
                        <a:rPr lang="sr-Cyrl-RS" sz="2000" kern="100" dirty="0">
                          <a:effectLst/>
                          <a:latin typeface="Calibri" panose="020F0502020204030204" pitchFamily="34" charset="0"/>
                          <a:ea typeface="Times New Roman" panose="02020603050405020304" pitchFamily="18" charset="0"/>
                          <a:cs typeface="Calibri" panose="020F0502020204030204" pitchFamily="34" charset="0"/>
                        </a:rPr>
                        <a:t>Искоришћавање могућности зелених финансијских инструмената за унапређење конкурентности.</a:t>
                      </a:r>
                      <a:endParaRPr lang="en-US" sz="2000" kern="100" dirty="0">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nchor="ctr">
                    <a:lnL w="12700" cap="flat" cmpd="sng" algn="ctr">
                      <a:solidFill>
                        <a:srgbClr val="009900"/>
                      </a:solidFill>
                      <a:prstDash val="solid"/>
                      <a:round/>
                      <a:headEnd type="none" w="med" len="med"/>
                      <a:tailEnd type="none" w="med" len="med"/>
                    </a:lnL>
                    <a:lnR w="12700" cap="flat" cmpd="sng" algn="ctr">
                      <a:solidFill>
                        <a:srgbClr val="009900"/>
                      </a:solidFill>
                      <a:prstDash val="solid"/>
                      <a:round/>
                      <a:headEnd type="none" w="med" len="med"/>
                      <a:tailEnd type="none" w="med" len="med"/>
                    </a:lnR>
                    <a:lnT w="12700" cap="flat" cmpd="sng" algn="ctr">
                      <a:solidFill>
                        <a:srgbClr val="009900"/>
                      </a:solidFill>
                      <a:prstDash val="solid"/>
                      <a:round/>
                      <a:headEnd type="none" w="med" len="med"/>
                      <a:tailEnd type="none" w="med" len="med"/>
                    </a:lnT>
                    <a:lnB w="12700" cap="flat" cmpd="sng" algn="ctr">
                      <a:solidFill>
                        <a:srgbClr val="009900"/>
                      </a:solidFill>
                      <a:prstDash val="solid"/>
                      <a:round/>
                      <a:headEnd type="none" w="med" len="med"/>
                      <a:tailEnd type="none" w="med" len="med"/>
                    </a:lnB>
                    <a:noFill/>
                  </a:tcPr>
                </a:tc>
                <a:extLst>
                  <a:ext uri="{0D108BD9-81ED-4DB2-BD59-A6C34878D82A}">
                    <a16:rowId xmlns="" xmlns:a16="http://schemas.microsoft.com/office/drawing/2014/main" val="3093970959"/>
                  </a:ext>
                </a:extLst>
              </a:tr>
              <a:tr h="3574980">
                <a:tc>
                  <a:txBody>
                    <a:bodyPr/>
                    <a:lstStyle/>
                    <a:p>
                      <a:pPr algn="just">
                        <a:buNone/>
                      </a:pPr>
                      <a:r>
                        <a:rPr lang="sr-Cyrl-RS" sz="2000" kern="1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Очекивани резултати модула:</a:t>
                      </a:r>
                      <a:endParaRPr lang="en-US" sz="2000" kern="100">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nchor="ctr">
                    <a:lnL w="12700" cap="flat" cmpd="sng" algn="ctr">
                      <a:solidFill>
                        <a:srgbClr val="009900"/>
                      </a:solidFill>
                      <a:prstDash val="solid"/>
                      <a:round/>
                      <a:headEnd type="none" w="med" len="med"/>
                      <a:tailEnd type="none" w="med" len="med"/>
                    </a:lnL>
                    <a:lnR w="12700" cap="flat" cmpd="sng" algn="ctr">
                      <a:solidFill>
                        <a:srgbClr val="009900"/>
                      </a:solidFill>
                      <a:prstDash val="solid"/>
                      <a:round/>
                      <a:headEnd type="none" w="med" len="med"/>
                      <a:tailEnd type="none" w="med" len="med"/>
                    </a:lnR>
                    <a:lnT w="12700" cap="flat" cmpd="sng" algn="ctr">
                      <a:solidFill>
                        <a:srgbClr val="009900"/>
                      </a:solidFill>
                      <a:prstDash val="solid"/>
                      <a:round/>
                      <a:headEnd type="none" w="med" len="med"/>
                      <a:tailEnd type="none" w="med" len="med"/>
                    </a:lnT>
                    <a:lnB w="12700" cap="flat" cmpd="sng" algn="ctr">
                      <a:solidFill>
                        <a:srgbClr val="009900"/>
                      </a:solidFill>
                      <a:prstDash val="solid"/>
                      <a:round/>
                      <a:headEnd type="none" w="med" len="med"/>
                      <a:tailEnd type="none" w="med" len="med"/>
                    </a:lnB>
                    <a:solidFill>
                      <a:srgbClr val="EAF1DD"/>
                    </a:solidFill>
                  </a:tcPr>
                </a:tc>
                <a:tc>
                  <a:txBody>
                    <a:bodyPr/>
                    <a:lstStyle/>
                    <a:p>
                      <a:pPr algn="just">
                        <a:buNone/>
                      </a:pPr>
                      <a:r>
                        <a:rPr lang="sr-Cyrl-RS" sz="2000" b="1" kern="100" dirty="0">
                          <a:effectLst/>
                          <a:latin typeface="Calibri" panose="020F0502020204030204" pitchFamily="34" charset="0"/>
                          <a:ea typeface="Times New Roman" panose="02020603050405020304" pitchFamily="18" charset="0"/>
                          <a:cs typeface="Calibri" panose="020F0502020204030204" pitchFamily="34" charset="0"/>
                        </a:rPr>
                        <a:t>Знање:</a:t>
                      </a:r>
                      <a:r>
                        <a:rPr lang="sr-Cyrl-RS" sz="2000" kern="100" dirty="0">
                          <a:effectLst/>
                          <a:latin typeface="Calibri" panose="020F0502020204030204" pitchFamily="34" charset="0"/>
                          <a:ea typeface="Times New Roman" panose="02020603050405020304" pitchFamily="18" charset="0"/>
                          <a:cs typeface="Calibri" panose="020F0502020204030204" pitchFamily="34" charset="0"/>
                        </a:rPr>
                        <a:t> Полазници ће моћи да разумеју вредност зелене набавке и могућности које пружају зелени финансијски инструменти. </a:t>
                      </a:r>
                      <a:endParaRPr lang="en-US" sz="2000" kern="100" dirty="0">
                        <a:effectLst/>
                        <a:latin typeface="Calibri" panose="020F0502020204030204" pitchFamily="34" charset="0"/>
                        <a:ea typeface="Times New Roman" panose="02020603050405020304" pitchFamily="18" charset="0"/>
                        <a:cs typeface="Calibri" panose="020F0502020204030204" pitchFamily="34" charset="0"/>
                      </a:endParaRPr>
                    </a:p>
                    <a:p>
                      <a:pPr algn="just">
                        <a:buNone/>
                      </a:pPr>
                      <a:r>
                        <a:rPr lang="sr-Cyrl-RS" sz="2000" kern="100" dirty="0">
                          <a:effectLst/>
                          <a:latin typeface="Calibri" panose="020F0502020204030204" pitchFamily="34" charset="0"/>
                          <a:ea typeface="Times New Roman" panose="02020603050405020304" pitchFamily="18" charset="0"/>
                          <a:cs typeface="Calibri" panose="020F0502020204030204" pitchFamily="34" charset="0"/>
                        </a:rPr>
                        <a:t> </a:t>
                      </a:r>
                      <a:endParaRPr lang="en-US" sz="2000" kern="100" dirty="0">
                        <a:effectLst/>
                        <a:latin typeface="Calibri" panose="020F0502020204030204" pitchFamily="34" charset="0"/>
                        <a:ea typeface="Times New Roman" panose="02020603050405020304" pitchFamily="18" charset="0"/>
                        <a:cs typeface="Calibri" panose="020F0502020204030204" pitchFamily="34" charset="0"/>
                      </a:endParaRPr>
                    </a:p>
                    <a:p>
                      <a:pPr algn="just">
                        <a:buNone/>
                      </a:pPr>
                      <a:r>
                        <a:rPr lang="sr-Cyrl-RS" sz="2000" b="1" kern="100" dirty="0">
                          <a:effectLst/>
                          <a:latin typeface="Calibri" panose="020F0502020204030204" pitchFamily="34" charset="0"/>
                          <a:ea typeface="Times New Roman" panose="02020603050405020304" pitchFamily="18" charset="0"/>
                          <a:cs typeface="Calibri" panose="020F0502020204030204" pitchFamily="34" charset="0"/>
                        </a:rPr>
                        <a:t>Вештине:</a:t>
                      </a:r>
                      <a:r>
                        <a:rPr lang="sr-Cyrl-RS" sz="2000" kern="100" dirty="0">
                          <a:effectLst/>
                          <a:latin typeface="Calibri" panose="020F0502020204030204" pitchFamily="34" charset="0"/>
                          <a:ea typeface="Times New Roman" panose="02020603050405020304" pitchFamily="18" charset="0"/>
                          <a:cs typeface="Calibri" panose="020F0502020204030204" pitchFamily="34" charset="0"/>
                        </a:rPr>
                        <a:t> Полазници ће моћи да идентификују зелене финансијске инструменте и како се до њих долази. </a:t>
                      </a:r>
                      <a:endParaRPr lang="en-US" sz="2000" kern="100" dirty="0">
                        <a:effectLst/>
                        <a:latin typeface="Calibri" panose="020F0502020204030204" pitchFamily="34" charset="0"/>
                        <a:ea typeface="Times New Roman" panose="02020603050405020304" pitchFamily="18" charset="0"/>
                        <a:cs typeface="Calibri" panose="020F0502020204030204" pitchFamily="34" charset="0"/>
                      </a:endParaRPr>
                    </a:p>
                    <a:p>
                      <a:pPr algn="just">
                        <a:buNone/>
                      </a:pPr>
                      <a:r>
                        <a:rPr lang="sr-Cyrl-RS" sz="2000" b="1" kern="100" dirty="0">
                          <a:effectLst/>
                          <a:latin typeface="Calibri" panose="020F0502020204030204" pitchFamily="34" charset="0"/>
                          <a:ea typeface="Times New Roman" panose="02020603050405020304" pitchFamily="18" charset="0"/>
                          <a:cs typeface="Calibri" panose="020F0502020204030204" pitchFamily="34" charset="0"/>
                        </a:rPr>
                        <a:t> </a:t>
                      </a:r>
                      <a:endParaRPr lang="en-US" sz="2000" kern="100" dirty="0">
                        <a:effectLst/>
                        <a:latin typeface="Calibri" panose="020F0502020204030204" pitchFamily="34" charset="0"/>
                        <a:ea typeface="Times New Roman" panose="02020603050405020304" pitchFamily="18" charset="0"/>
                        <a:cs typeface="Calibri" panose="020F0502020204030204" pitchFamily="34" charset="0"/>
                      </a:endParaRPr>
                    </a:p>
                    <a:p>
                      <a:pPr algn="just">
                        <a:buNone/>
                      </a:pPr>
                      <a:r>
                        <a:rPr lang="sr-Cyrl-RS" sz="2000" b="1" kern="100" dirty="0">
                          <a:effectLst/>
                          <a:latin typeface="Calibri" panose="020F0502020204030204" pitchFamily="34" charset="0"/>
                          <a:ea typeface="Times New Roman" panose="02020603050405020304" pitchFamily="18" charset="0"/>
                          <a:cs typeface="Calibri" panose="020F0502020204030204" pitchFamily="34" charset="0"/>
                        </a:rPr>
                        <a:t>Компетенције:</a:t>
                      </a:r>
                      <a:r>
                        <a:rPr lang="sr-Cyrl-RS" sz="2000" kern="100" dirty="0">
                          <a:effectLst/>
                          <a:latin typeface="Calibri" panose="020F0502020204030204" pitchFamily="34" charset="0"/>
                          <a:ea typeface="Times New Roman" panose="02020603050405020304" pitchFamily="18" charset="0"/>
                          <a:cs typeface="Calibri" panose="020F0502020204030204" pitchFamily="34" charset="0"/>
                        </a:rPr>
                        <a:t> Полазници ће се оспособити да примене у своје пословање принципе зелених набавки и да препознају могућности за коришћење зеленог финансирања.</a:t>
                      </a:r>
                      <a:endParaRPr lang="en-US" sz="2000" kern="100" dirty="0">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nchor="ctr">
                    <a:lnL w="12700" cap="flat" cmpd="sng" algn="ctr">
                      <a:solidFill>
                        <a:srgbClr val="009900"/>
                      </a:solidFill>
                      <a:prstDash val="solid"/>
                      <a:round/>
                      <a:headEnd type="none" w="med" len="med"/>
                      <a:tailEnd type="none" w="med" len="med"/>
                    </a:lnL>
                    <a:lnR w="12700" cap="flat" cmpd="sng" algn="ctr">
                      <a:solidFill>
                        <a:srgbClr val="009900"/>
                      </a:solidFill>
                      <a:prstDash val="solid"/>
                      <a:round/>
                      <a:headEnd type="none" w="med" len="med"/>
                      <a:tailEnd type="none" w="med" len="med"/>
                    </a:lnR>
                    <a:lnT w="12700" cap="flat" cmpd="sng" algn="ctr">
                      <a:solidFill>
                        <a:srgbClr val="009900"/>
                      </a:solidFill>
                      <a:prstDash val="solid"/>
                      <a:round/>
                      <a:headEnd type="none" w="med" len="med"/>
                      <a:tailEnd type="none" w="med" len="med"/>
                    </a:lnT>
                    <a:lnB w="12700" cap="flat" cmpd="sng" algn="ctr">
                      <a:solidFill>
                        <a:srgbClr val="009900"/>
                      </a:solidFill>
                      <a:prstDash val="solid"/>
                      <a:round/>
                      <a:headEnd type="none" w="med" len="med"/>
                      <a:tailEnd type="none" w="med" len="med"/>
                    </a:lnB>
                    <a:noFill/>
                  </a:tcPr>
                </a:tc>
                <a:extLst>
                  <a:ext uri="{0D108BD9-81ED-4DB2-BD59-A6C34878D82A}">
                    <a16:rowId xmlns="" xmlns:a16="http://schemas.microsoft.com/office/drawing/2014/main" val="2769801270"/>
                  </a:ext>
                </a:extLst>
              </a:tr>
            </a:tbl>
          </a:graphicData>
        </a:graphic>
      </p:graphicFrame>
    </p:spTree>
    <p:extLst>
      <p:ext uri="{BB962C8B-B14F-4D97-AF65-F5344CB8AC3E}">
        <p14:creationId xmlns:p14="http://schemas.microsoft.com/office/powerpoint/2010/main" val="316906722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4E005DC1-7DC7-6004-5D14-6EE290990623}"/>
            </a:ext>
          </a:extLst>
        </p:cNvPr>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xmlns="" id="{3A9DF8FA-1DAD-FB2D-097F-21D63772B96F}"/>
              </a:ext>
            </a:extLst>
          </p:cNvPr>
          <p:cNvGraphicFramePr>
            <a:graphicFrameLocks noGrp="1"/>
          </p:cNvGraphicFramePr>
          <p:nvPr>
            <p:extLst>
              <p:ext uri="{D42A27DB-BD31-4B8C-83A1-F6EECF244321}">
                <p14:modId xmlns:p14="http://schemas.microsoft.com/office/powerpoint/2010/main" val="737890701"/>
              </p:ext>
            </p:extLst>
          </p:nvPr>
        </p:nvGraphicFramePr>
        <p:xfrm>
          <a:off x="334161" y="297906"/>
          <a:ext cx="11623377" cy="396240"/>
        </p:xfrm>
        <a:graphic>
          <a:graphicData uri="http://schemas.openxmlformats.org/drawingml/2006/table">
            <a:tbl>
              <a:tblPr firstRow="1" bandRow="1">
                <a:tableStyleId>{93296810-A885-4BE3-A3E7-6D5BEEA58F35}</a:tableStyleId>
              </a:tblPr>
              <a:tblGrid>
                <a:gridCol w="11623377">
                  <a:extLst>
                    <a:ext uri="{9D8B030D-6E8A-4147-A177-3AD203B41FA5}">
                      <a16:colId xmlns:a16="http://schemas.microsoft.com/office/drawing/2014/main" xmlns="" val="3832995452"/>
                    </a:ext>
                  </a:extLst>
                </a:gridCol>
              </a:tblGrid>
              <a:tr h="244705">
                <a:tc>
                  <a:txBody>
                    <a:bodyPr/>
                    <a:lstStyle/>
                    <a:p>
                      <a:pPr algn="l"/>
                      <a:r>
                        <a:rPr lang="ru-RU" sz="2000" dirty="0">
                          <a:solidFill>
                            <a:srgbClr val="009900"/>
                          </a:solidFill>
                        </a:rPr>
                        <a:t>Сесија </a:t>
                      </a:r>
                      <a:r>
                        <a:rPr lang="en-US" sz="2000" dirty="0">
                          <a:solidFill>
                            <a:srgbClr val="009900"/>
                          </a:solidFill>
                        </a:rPr>
                        <a:t>10</a:t>
                      </a:r>
                      <a:r>
                        <a:rPr lang="ru-RU" sz="2000" dirty="0">
                          <a:solidFill>
                            <a:srgbClr val="009900"/>
                          </a:solidFill>
                        </a:rPr>
                        <a:t> Зелене набавке</a:t>
                      </a:r>
                    </a:p>
                  </a:txBody>
                  <a:tcPr>
                    <a:lnB w="12700" cap="flat" cmpd="sng" algn="ctr">
                      <a:solidFill>
                        <a:srgbClr val="002060"/>
                      </a:solidFill>
                      <a:prstDash val="solid"/>
                      <a:round/>
                      <a:headEnd type="none" w="med" len="med"/>
                      <a:tailEnd type="none" w="med" len="med"/>
                    </a:lnB>
                    <a:noFill/>
                  </a:tcPr>
                </a:tc>
                <a:extLst>
                  <a:ext uri="{0D108BD9-81ED-4DB2-BD59-A6C34878D82A}">
                    <a16:rowId xmlns:a16="http://schemas.microsoft.com/office/drawing/2014/main" xmlns="" val="4263483931"/>
                  </a:ext>
                </a:extLst>
              </a:tr>
            </a:tbl>
          </a:graphicData>
        </a:graphic>
      </p:graphicFrame>
      <p:sp>
        <p:nvSpPr>
          <p:cNvPr id="3" name="Rectangle 2"/>
          <p:cNvSpPr/>
          <p:nvPr/>
        </p:nvSpPr>
        <p:spPr>
          <a:xfrm>
            <a:off x="334160" y="1026697"/>
            <a:ext cx="11623377" cy="5632311"/>
          </a:xfrm>
          <a:prstGeom prst="rect">
            <a:avLst/>
          </a:prstGeom>
        </p:spPr>
        <p:txBody>
          <a:bodyPr wrap="square">
            <a:spAutoFit/>
          </a:bodyPr>
          <a:lstStyle/>
          <a:p>
            <a:pPr marL="342900" indent="-342900" algn="just">
              <a:buFont typeface="Wingdings" panose="05000000000000000000" pitchFamily="2" charset="2"/>
              <a:buChar char="q"/>
            </a:pPr>
            <a:r>
              <a:rPr lang="ru-RU" sz="2000" dirty="0"/>
              <a:t>Зелене набавке и зелени финансијски инструменти представљају важне алате у транзицији ка одрживом пословању и смањењу негативног утицаја МСП на животну средину. </a:t>
            </a:r>
          </a:p>
          <a:p>
            <a:pPr marL="342900" indent="-342900" algn="just">
              <a:buFont typeface="Wingdings" panose="05000000000000000000" pitchFamily="2" charset="2"/>
              <a:buChar char="q"/>
            </a:pPr>
            <a:endParaRPr lang="ru-RU" sz="2000" dirty="0"/>
          </a:p>
          <a:p>
            <a:pPr marL="342900" indent="-342900" algn="just">
              <a:buFont typeface="Wingdings" panose="05000000000000000000" pitchFamily="2" charset="2"/>
              <a:buChar char="q"/>
            </a:pPr>
            <a:r>
              <a:rPr lang="ru-RU" sz="2000" b="1" dirty="0">
                <a:solidFill>
                  <a:srgbClr val="008000"/>
                </a:solidFill>
              </a:rPr>
              <a:t> Зелена набавка </a:t>
            </a:r>
            <a:r>
              <a:rPr lang="ru-RU" sz="2000" dirty="0"/>
              <a:t>или зелена куповина подразумева процес у коме МСП-а настоје да купе сировине/производе и услуге са смањеним утицајем на животну средину.</a:t>
            </a:r>
          </a:p>
          <a:p>
            <a:pPr marL="342900" indent="-342900" algn="just">
              <a:buFont typeface="Wingdings" panose="05000000000000000000" pitchFamily="2" charset="2"/>
              <a:buChar char="q"/>
            </a:pPr>
            <a:endParaRPr lang="ru-RU" sz="2000" dirty="0"/>
          </a:p>
          <a:p>
            <a:pPr marL="342900" indent="-342900" algn="just">
              <a:buFont typeface="Wingdings" panose="05000000000000000000" pitchFamily="2" charset="2"/>
              <a:buChar char="q"/>
            </a:pPr>
            <a:r>
              <a:rPr lang="ru-RU" sz="2000" dirty="0"/>
              <a:t>Зелена МСП-а промовишу одрживост кроз своје ланце снабдевања и бирају добављаче и производе који су еколошки прихватљиви.</a:t>
            </a:r>
          </a:p>
          <a:p>
            <a:pPr marL="342900" indent="-342900" algn="just">
              <a:buFont typeface="Wingdings" panose="05000000000000000000" pitchFamily="2" charset="2"/>
              <a:buChar char="q"/>
            </a:pPr>
            <a:endParaRPr lang="ru-RU" sz="2000" dirty="0"/>
          </a:p>
          <a:p>
            <a:pPr marL="342900" indent="-342900" algn="just">
              <a:buFont typeface="Wingdings" panose="05000000000000000000" pitchFamily="2" charset="2"/>
              <a:buChar char="q"/>
            </a:pPr>
            <a:r>
              <a:rPr lang="ru-RU" sz="2000" dirty="0"/>
              <a:t>Добра пракса зелених набавки:</a:t>
            </a:r>
          </a:p>
          <a:p>
            <a:pPr marL="342900" indent="-342900" algn="just">
              <a:buFont typeface="Wingdings" panose="05000000000000000000" pitchFamily="2" charset="2"/>
              <a:buChar char="Ø"/>
            </a:pPr>
            <a:endParaRPr lang="ru-RU" sz="2000" dirty="0"/>
          </a:p>
          <a:p>
            <a:pPr marL="342900" indent="-342900" algn="just">
              <a:buFont typeface="Wingdings" panose="05000000000000000000" pitchFamily="2" charset="2"/>
              <a:buChar char="Ø"/>
            </a:pPr>
            <a:r>
              <a:rPr lang="ru-RU" sz="2000" dirty="0"/>
              <a:t>Куповина локално доступних сировина/производа и услуга (до 150km).</a:t>
            </a:r>
          </a:p>
          <a:p>
            <a:pPr marL="342900" indent="-342900" algn="just">
              <a:buFont typeface="Wingdings" panose="05000000000000000000" pitchFamily="2" charset="2"/>
              <a:buChar char="Ø"/>
            </a:pPr>
            <a:endParaRPr lang="ru-RU" sz="2000" dirty="0"/>
          </a:p>
          <a:p>
            <a:pPr marL="342900" indent="-342900" algn="just">
              <a:buFont typeface="Wingdings" panose="05000000000000000000" pitchFamily="2" charset="2"/>
              <a:buChar char="Ø"/>
            </a:pPr>
            <a:r>
              <a:rPr lang="ru-RU" sz="2000" dirty="0"/>
              <a:t>Набавка сировина у контејнерима или палетама за вишекратну употребу. Контејнери за вишекратну употребу су амбалажне јединице које су дизајнирани су да издрже бројне циклусе употребе и често су саставни делови логистичких система компанија. Палете за вишекратну употребу су носачи који служе за лако руковање и транспорт терета. Обично су направљени од дрвета, пластике или метала и користе се за вишеструке транспортне и складишне операције.</a:t>
            </a:r>
          </a:p>
        </p:txBody>
      </p:sp>
    </p:spTree>
    <p:extLst>
      <p:ext uri="{BB962C8B-B14F-4D97-AF65-F5344CB8AC3E}">
        <p14:creationId xmlns:p14="http://schemas.microsoft.com/office/powerpoint/2010/main" val="293493934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4E005DC1-7DC7-6004-5D14-6EE290990623}"/>
            </a:ext>
          </a:extLst>
        </p:cNvPr>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xmlns="" id="{3A9DF8FA-1DAD-FB2D-097F-21D63772B96F}"/>
              </a:ext>
            </a:extLst>
          </p:cNvPr>
          <p:cNvGraphicFramePr>
            <a:graphicFrameLocks noGrp="1"/>
          </p:cNvGraphicFramePr>
          <p:nvPr/>
        </p:nvGraphicFramePr>
        <p:xfrm>
          <a:off x="334161" y="297906"/>
          <a:ext cx="11623377" cy="396240"/>
        </p:xfrm>
        <a:graphic>
          <a:graphicData uri="http://schemas.openxmlformats.org/drawingml/2006/table">
            <a:tbl>
              <a:tblPr firstRow="1" bandRow="1">
                <a:tableStyleId>{93296810-A885-4BE3-A3E7-6D5BEEA58F35}</a:tableStyleId>
              </a:tblPr>
              <a:tblGrid>
                <a:gridCol w="11623377">
                  <a:extLst>
                    <a:ext uri="{9D8B030D-6E8A-4147-A177-3AD203B41FA5}">
                      <a16:colId xmlns:a16="http://schemas.microsoft.com/office/drawing/2014/main" xmlns="" val="3832995452"/>
                    </a:ext>
                  </a:extLst>
                </a:gridCol>
              </a:tblGrid>
              <a:tr h="244705">
                <a:tc>
                  <a:txBody>
                    <a:bodyPr/>
                    <a:lstStyle/>
                    <a:p>
                      <a:pPr algn="l"/>
                      <a:r>
                        <a:rPr lang="ru-RU" sz="2000" dirty="0">
                          <a:solidFill>
                            <a:srgbClr val="009900"/>
                          </a:solidFill>
                        </a:rPr>
                        <a:t>Сесија </a:t>
                      </a:r>
                      <a:r>
                        <a:rPr lang="en-US" sz="2000" dirty="0">
                          <a:solidFill>
                            <a:srgbClr val="009900"/>
                          </a:solidFill>
                        </a:rPr>
                        <a:t>10</a:t>
                      </a:r>
                      <a:r>
                        <a:rPr lang="ru-RU" sz="2000" dirty="0">
                          <a:solidFill>
                            <a:srgbClr val="009900"/>
                          </a:solidFill>
                        </a:rPr>
                        <a:t> Зелене набавке</a:t>
                      </a:r>
                    </a:p>
                  </a:txBody>
                  <a:tcPr>
                    <a:lnB w="12700" cap="flat" cmpd="sng" algn="ctr">
                      <a:solidFill>
                        <a:srgbClr val="002060"/>
                      </a:solidFill>
                      <a:prstDash val="solid"/>
                      <a:round/>
                      <a:headEnd type="none" w="med" len="med"/>
                      <a:tailEnd type="none" w="med" len="med"/>
                    </a:lnB>
                    <a:noFill/>
                  </a:tcPr>
                </a:tc>
                <a:extLst>
                  <a:ext uri="{0D108BD9-81ED-4DB2-BD59-A6C34878D82A}">
                    <a16:rowId xmlns:a16="http://schemas.microsoft.com/office/drawing/2014/main" xmlns="" val="4263483931"/>
                  </a:ext>
                </a:extLst>
              </a:tr>
            </a:tbl>
          </a:graphicData>
        </a:graphic>
      </p:graphicFrame>
      <p:sp>
        <p:nvSpPr>
          <p:cNvPr id="3" name="TextBox 2">
            <a:extLst>
              <a:ext uri="{FF2B5EF4-FFF2-40B4-BE49-F238E27FC236}">
                <a16:creationId xmlns:a16="http://schemas.microsoft.com/office/drawing/2014/main" xmlns="" id="{584271D1-DD95-F302-5297-67961FAF2654}"/>
              </a:ext>
            </a:extLst>
          </p:cNvPr>
          <p:cNvSpPr txBox="1"/>
          <p:nvPr/>
        </p:nvSpPr>
        <p:spPr>
          <a:xfrm>
            <a:off x="284311" y="927783"/>
            <a:ext cx="11623377" cy="5632311"/>
          </a:xfrm>
          <a:prstGeom prst="rect">
            <a:avLst/>
          </a:prstGeom>
          <a:noFill/>
        </p:spPr>
        <p:txBody>
          <a:bodyPr wrap="square">
            <a:spAutoFit/>
          </a:bodyPr>
          <a:lstStyle/>
          <a:p>
            <a:pPr marL="342900" indent="-342900" algn="just">
              <a:buFont typeface="Wingdings" panose="05000000000000000000" pitchFamily="2" charset="2"/>
              <a:buChar char="q"/>
            </a:pPr>
            <a:r>
              <a:rPr lang="ru-RU" sz="2000" dirty="0"/>
              <a:t>Зелени производи и услуге  су нису скупљи од традиционалних производа и услуга. </a:t>
            </a:r>
          </a:p>
          <a:p>
            <a:pPr algn="just"/>
            <a:endParaRPr lang="ru-RU" sz="2000" dirty="0"/>
          </a:p>
          <a:p>
            <a:pPr marL="342900" indent="-342900" algn="just">
              <a:buFont typeface="Wingdings" panose="05000000000000000000" pitchFamily="2" charset="2"/>
              <a:buChar char="q"/>
            </a:pPr>
            <a:r>
              <a:rPr lang="ru-RU" sz="2000" dirty="0"/>
              <a:t>Зелени производи могу имати нижу набавну цену јер су често произведени са мањим утрошком енергије и сировина: </a:t>
            </a:r>
          </a:p>
          <a:p>
            <a:pPr marL="342900" indent="-342900" algn="just">
              <a:buFont typeface="Wingdings" panose="05000000000000000000" pitchFamily="2" charset="2"/>
              <a:buChar char="Ø"/>
            </a:pPr>
            <a:endParaRPr lang="ru-RU" sz="2000" dirty="0"/>
          </a:p>
          <a:p>
            <a:pPr marL="342900" indent="-342900" algn="just">
              <a:buFont typeface="Wingdings" panose="05000000000000000000" pitchFamily="2" charset="2"/>
              <a:buChar char="Ø"/>
            </a:pPr>
            <a:r>
              <a:rPr lang="ru-RU" sz="2000" dirty="0"/>
              <a:t>Трошкови набавке 100% рециклираног и еко-сертификованог папир за копирање су веома слични куповини класичног папира за копирање.</a:t>
            </a:r>
          </a:p>
          <a:p>
            <a:pPr marL="342900" indent="-342900" algn="just">
              <a:buFont typeface="Wingdings" panose="05000000000000000000" pitchFamily="2" charset="2"/>
              <a:buChar char="Ø"/>
            </a:pPr>
            <a:endParaRPr lang="ru-RU" sz="2000" dirty="0"/>
          </a:p>
          <a:p>
            <a:pPr marL="342900" indent="-342900" algn="just">
              <a:buFont typeface="Wingdings" panose="05000000000000000000" pitchFamily="2" charset="2"/>
              <a:buChar char="Ø"/>
            </a:pPr>
            <a:r>
              <a:rPr lang="ru-RU" sz="2000" dirty="0"/>
              <a:t>Еколошки прихватљиви производи за одржавање подова, санитарни производи и производи за чишћење прозора су јефтинији од конвенционалних у распону од 9% до 20%</a:t>
            </a:r>
          </a:p>
          <a:p>
            <a:pPr marL="342900" indent="-342900" algn="just">
              <a:buFont typeface="Wingdings" panose="05000000000000000000" pitchFamily="2" charset="2"/>
              <a:buChar char="Ø"/>
            </a:pPr>
            <a:endParaRPr lang="ru-RU" sz="2000" dirty="0"/>
          </a:p>
          <a:p>
            <a:pPr marL="342900" indent="-342900" algn="just">
              <a:buFont typeface="Wingdings" panose="05000000000000000000" pitchFamily="2" charset="2"/>
              <a:buChar char="Ø"/>
            </a:pPr>
            <a:r>
              <a:rPr lang="ru-RU" sz="2000" dirty="0"/>
              <a:t>Када се користи приступ трошкова животног циклуса, зелене алтернативе су много повољније чак и када је почетна откупна цена већа. Трошкови рада рачунарске опреме током животног циклуса, укључују рачуне за електричну енергију, поправке опреме и надоградњу хардвера и износе од 8 до 13% за мониторе и  од 56 до 83% за рачунаре. Важан део тих трошкова чини потрошња електричне енергије у активном начину рада (екрани и рачунари), и током мировања и неактивности. Рачунари који имају могућност управљања потрошњом троше до 70% мање електричне енергије од рачунара који немају ту функцију. </a:t>
            </a:r>
          </a:p>
        </p:txBody>
      </p:sp>
    </p:spTree>
    <p:extLst>
      <p:ext uri="{BB962C8B-B14F-4D97-AF65-F5344CB8AC3E}">
        <p14:creationId xmlns:p14="http://schemas.microsoft.com/office/powerpoint/2010/main" val="21691463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4E005DC1-7DC7-6004-5D14-6EE290990623}"/>
            </a:ext>
          </a:extLst>
        </p:cNvPr>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xmlns="" id="{3A9DF8FA-1DAD-FB2D-097F-21D63772B96F}"/>
              </a:ext>
            </a:extLst>
          </p:cNvPr>
          <p:cNvGraphicFramePr>
            <a:graphicFrameLocks noGrp="1"/>
          </p:cNvGraphicFramePr>
          <p:nvPr/>
        </p:nvGraphicFramePr>
        <p:xfrm>
          <a:off x="334161" y="297906"/>
          <a:ext cx="11623377" cy="396240"/>
        </p:xfrm>
        <a:graphic>
          <a:graphicData uri="http://schemas.openxmlformats.org/drawingml/2006/table">
            <a:tbl>
              <a:tblPr firstRow="1" bandRow="1">
                <a:tableStyleId>{93296810-A885-4BE3-A3E7-6D5BEEA58F35}</a:tableStyleId>
              </a:tblPr>
              <a:tblGrid>
                <a:gridCol w="11623377">
                  <a:extLst>
                    <a:ext uri="{9D8B030D-6E8A-4147-A177-3AD203B41FA5}">
                      <a16:colId xmlns:a16="http://schemas.microsoft.com/office/drawing/2014/main" xmlns="" val="3832995452"/>
                    </a:ext>
                  </a:extLst>
                </a:gridCol>
              </a:tblGrid>
              <a:tr h="244705">
                <a:tc>
                  <a:txBody>
                    <a:bodyPr/>
                    <a:lstStyle/>
                    <a:p>
                      <a:pPr algn="l"/>
                      <a:r>
                        <a:rPr lang="ru-RU" sz="2000" dirty="0">
                          <a:solidFill>
                            <a:srgbClr val="009900"/>
                          </a:solidFill>
                        </a:rPr>
                        <a:t>Сесија </a:t>
                      </a:r>
                      <a:r>
                        <a:rPr lang="en-US" sz="2000" dirty="0">
                          <a:solidFill>
                            <a:srgbClr val="009900"/>
                          </a:solidFill>
                        </a:rPr>
                        <a:t>10</a:t>
                      </a:r>
                      <a:r>
                        <a:rPr lang="ru-RU" sz="2000" dirty="0">
                          <a:solidFill>
                            <a:srgbClr val="009900"/>
                          </a:solidFill>
                        </a:rPr>
                        <a:t> Зелене набавке</a:t>
                      </a:r>
                    </a:p>
                  </a:txBody>
                  <a:tcPr>
                    <a:lnB w="12700" cap="flat" cmpd="sng" algn="ctr">
                      <a:solidFill>
                        <a:srgbClr val="002060"/>
                      </a:solidFill>
                      <a:prstDash val="solid"/>
                      <a:round/>
                      <a:headEnd type="none" w="med" len="med"/>
                      <a:tailEnd type="none" w="med" len="med"/>
                    </a:lnB>
                    <a:noFill/>
                  </a:tcPr>
                </a:tc>
                <a:extLst>
                  <a:ext uri="{0D108BD9-81ED-4DB2-BD59-A6C34878D82A}">
                    <a16:rowId xmlns:a16="http://schemas.microsoft.com/office/drawing/2014/main" xmlns="" val="4263483931"/>
                  </a:ext>
                </a:extLst>
              </a:tr>
            </a:tbl>
          </a:graphicData>
        </a:graphic>
      </p:graphicFrame>
      <p:sp>
        <p:nvSpPr>
          <p:cNvPr id="3" name="TextBox 2">
            <a:extLst>
              <a:ext uri="{FF2B5EF4-FFF2-40B4-BE49-F238E27FC236}">
                <a16:creationId xmlns:a16="http://schemas.microsoft.com/office/drawing/2014/main" xmlns="" id="{EFA8167C-AAE4-F8A2-D457-145A34961ADF}"/>
              </a:ext>
            </a:extLst>
          </p:cNvPr>
          <p:cNvSpPr txBox="1"/>
          <p:nvPr/>
        </p:nvSpPr>
        <p:spPr>
          <a:xfrm>
            <a:off x="334161" y="835404"/>
            <a:ext cx="11623376" cy="400110"/>
          </a:xfrm>
          <a:prstGeom prst="rect">
            <a:avLst/>
          </a:prstGeom>
          <a:noFill/>
        </p:spPr>
        <p:txBody>
          <a:bodyPr wrap="square">
            <a:spAutoFit/>
          </a:bodyPr>
          <a:lstStyle/>
          <a:p>
            <a:pPr algn="ctr"/>
            <a:r>
              <a:rPr lang="ru-RU" sz="2000" dirty="0"/>
              <a:t>Процедура</a:t>
            </a:r>
            <a:r>
              <a:rPr lang="ru-RU" dirty="0"/>
              <a:t> зелене набавке за МСП-а</a:t>
            </a:r>
            <a:endParaRPr lang="sr-Cyrl-RS" dirty="0"/>
          </a:p>
        </p:txBody>
      </p:sp>
      <p:grpSp>
        <p:nvGrpSpPr>
          <p:cNvPr id="5" name="Google Shape;229;p16">
            <a:extLst>
              <a:ext uri="{FF2B5EF4-FFF2-40B4-BE49-F238E27FC236}">
                <a16:creationId xmlns:a16="http://schemas.microsoft.com/office/drawing/2014/main" xmlns="" id="{A4D2BE01-642B-E99F-726F-548E508FBCC4}"/>
              </a:ext>
            </a:extLst>
          </p:cNvPr>
          <p:cNvGrpSpPr>
            <a:grpSpLocks noChangeAspect="1"/>
          </p:cNvGrpSpPr>
          <p:nvPr/>
        </p:nvGrpSpPr>
        <p:grpSpPr>
          <a:xfrm>
            <a:off x="671518" y="1532951"/>
            <a:ext cx="10948661" cy="4893546"/>
            <a:chOff x="79426" y="-101471"/>
            <a:chExt cx="11260655" cy="5031985"/>
          </a:xfrm>
        </p:grpSpPr>
        <p:sp>
          <p:nvSpPr>
            <p:cNvPr id="6" name="Google Shape;230;p16">
              <a:extLst>
                <a:ext uri="{FF2B5EF4-FFF2-40B4-BE49-F238E27FC236}">
                  <a16:creationId xmlns:a16="http://schemas.microsoft.com/office/drawing/2014/main" xmlns="" id="{4BA98A3A-7754-B0C0-0073-90747B5B35B5}"/>
                </a:ext>
              </a:extLst>
            </p:cNvPr>
            <p:cNvSpPr txBox="1"/>
            <p:nvPr/>
          </p:nvSpPr>
          <p:spPr>
            <a:xfrm>
              <a:off x="7719409" y="877584"/>
              <a:ext cx="3619728" cy="3892706"/>
            </a:xfrm>
            <a:prstGeom prst="rect">
              <a:avLst/>
            </a:prstGeom>
            <a:noFill/>
            <a:ln>
              <a:noFill/>
            </a:ln>
          </p:spPr>
          <p:txBody>
            <a:bodyPr spcFirstLastPara="1" wrap="square" lIns="91425" tIns="45700" rIns="91425" bIns="45700" anchor="t" anchorCtr="0">
              <a:spAutoFit/>
            </a:bodyPr>
            <a:lstStyle/>
            <a:p>
              <a:pPr marL="342900" marR="0" lvl="0" indent="-342900" algn="just" defTabSz="914400" eaLnBrk="1" fontAlgn="auto" latinLnBrk="0" hangingPunct="1">
                <a:lnSpc>
                  <a:spcPct val="100000"/>
                </a:lnSpc>
                <a:spcBef>
                  <a:spcPts val="0"/>
                </a:spcBef>
                <a:spcAft>
                  <a:spcPts val="0"/>
                </a:spcAft>
                <a:buClrTx/>
                <a:buSzTx/>
                <a:buFont typeface="+mj-lt"/>
                <a:buAutoNum type="arabicParenR" startAt="2"/>
                <a:tabLst/>
                <a:defRPr/>
              </a:pPr>
              <a:r>
                <a:rPr kumimoji="0" lang="sr-Cyrl-RS" sz="2000" b="0" i="0" u="none" strike="noStrike" kern="1200" cap="none" spc="0" normalizeH="0" baseline="0" noProof="0" dirty="0">
                  <a:ln>
                    <a:noFill/>
                  </a:ln>
                  <a:solidFill>
                    <a:srgbClr val="000000"/>
                  </a:solidFill>
                  <a:effectLst/>
                  <a:uLnTx/>
                  <a:uFillTx/>
                  <a:ea typeface="Times New Roman" panose="02020603050405020304" pitchFamily="18" charset="0"/>
                  <a:cs typeface="Calibri" panose="020F0502020204030204" pitchFamily="34" charset="0"/>
                </a:rPr>
                <a:t>Идентификација потреба набавки (израда инвентара ставки и износа набавки).</a:t>
              </a:r>
              <a:endParaRPr kumimoji="0" lang="en-US" sz="2000" b="0" i="0" u="none" strike="noStrike" kern="0" cap="none" spc="0" normalizeH="0" baseline="0" noProof="0" dirty="0">
                <a:ln>
                  <a:noFill/>
                </a:ln>
                <a:solidFill>
                  <a:sysClr val="windowText" lastClr="000000"/>
                </a:solidFill>
                <a:effectLst/>
                <a:uLnTx/>
                <a:uFillTx/>
                <a:ea typeface="Times New Roman" panose="02020603050405020304" pitchFamily="18" charset="0"/>
                <a:cs typeface="Calibri" panose="020F0502020204030204" pitchFamily="34" charset="0"/>
              </a:endParaRPr>
            </a:p>
            <a:p>
              <a:pPr marL="342900" marR="0" lvl="0" indent="-342900" algn="just" defTabSz="914400" eaLnBrk="1" fontAlgn="auto" latinLnBrk="0" hangingPunct="1">
                <a:lnSpc>
                  <a:spcPct val="100000"/>
                </a:lnSpc>
                <a:spcBef>
                  <a:spcPts val="0"/>
                </a:spcBef>
                <a:spcAft>
                  <a:spcPts val="0"/>
                </a:spcAft>
                <a:buClrTx/>
                <a:buSzTx/>
                <a:buFont typeface="+mj-lt"/>
                <a:buAutoNum type="arabicParenR" startAt="2"/>
                <a:tabLst/>
                <a:defRPr/>
              </a:pPr>
              <a:r>
                <a:rPr kumimoji="0" lang="sr-Cyrl-RS" sz="2000" b="0" i="0" u="none" strike="noStrike" kern="1200" cap="none" spc="0" normalizeH="0" baseline="0" noProof="0" dirty="0">
                  <a:ln>
                    <a:noFill/>
                  </a:ln>
                  <a:solidFill>
                    <a:srgbClr val="000000"/>
                  </a:solidFill>
                  <a:effectLst/>
                  <a:uLnTx/>
                  <a:uFillTx/>
                  <a:ea typeface="Times New Roman" panose="02020603050405020304" pitchFamily="18" charset="0"/>
                  <a:cs typeface="Calibri" panose="020F0502020204030204" pitchFamily="34" charset="0"/>
                </a:rPr>
                <a:t>Идентификација предмета набавки са значајним утицајем на животну средину.</a:t>
              </a:r>
              <a:endParaRPr kumimoji="0" lang="en-US" sz="2000" b="0" i="0" u="none" strike="noStrike" kern="0" cap="none" spc="0" normalizeH="0" baseline="0" noProof="0" dirty="0">
                <a:ln>
                  <a:noFill/>
                </a:ln>
                <a:solidFill>
                  <a:sysClr val="windowText" lastClr="000000"/>
                </a:solidFill>
                <a:effectLst/>
                <a:uLnTx/>
                <a:uFillTx/>
                <a:ea typeface="Times New Roman" panose="02020603050405020304" pitchFamily="18" charset="0"/>
                <a:cs typeface="Calibri" panose="020F0502020204030204" pitchFamily="34" charset="0"/>
              </a:endParaRPr>
            </a:p>
            <a:p>
              <a:pPr marL="342900" marR="0" lvl="0" indent="-342900" algn="just" defTabSz="914400" eaLnBrk="1" fontAlgn="auto" latinLnBrk="0" hangingPunct="1">
                <a:lnSpc>
                  <a:spcPct val="100000"/>
                </a:lnSpc>
                <a:spcBef>
                  <a:spcPts val="0"/>
                </a:spcBef>
                <a:spcAft>
                  <a:spcPts val="0"/>
                </a:spcAft>
                <a:buClrTx/>
                <a:buSzTx/>
                <a:buFont typeface="+mj-lt"/>
                <a:buAutoNum type="arabicParenR" startAt="2"/>
                <a:tabLst/>
                <a:defRPr/>
              </a:pPr>
              <a:r>
                <a:rPr kumimoji="0" lang="sr-Cyrl-RS" sz="2000" b="0" i="0" u="none" strike="noStrike" kern="1200" cap="none" spc="0" normalizeH="0" baseline="0" noProof="0" dirty="0">
                  <a:ln>
                    <a:noFill/>
                  </a:ln>
                  <a:solidFill>
                    <a:srgbClr val="000000"/>
                  </a:solidFill>
                  <a:effectLst/>
                  <a:uLnTx/>
                  <a:uFillTx/>
                  <a:ea typeface="Times New Roman" panose="02020603050405020304" pitchFamily="18" charset="0"/>
                  <a:cs typeface="Calibri" panose="020F0502020204030204" pitchFamily="34" charset="0"/>
                </a:rPr>
                <a:t>Процена трошкова рада, одржавања и трошкова који настају по престанку употребе предмета набавки.</a:t>
              </a:r>
              <a:endParaRPr kumimoji="0" lang="en-US" sz="2000" b="0" i="0" u="none" strike="noStrike" kern="0" cap="none" spc="0" normalizeH="0" baseline="0" noProof="0" dirty="0">
                <a:ln>
                  <a:noFill/>
                </a:ln>
                <a:solidFill>
                  <a:sysClr val="windowText" lastClr="000000"/>
                </a:solidFill>
                <a:effectLst/>
                <a:uLnTx/>
                <a:uFillTx/>
                <a:ea typeface="Times New Roman" panose="02020603050405020304" pitchFamily="18" charset="0"/>
                <a:cs typeface="Calibri" panose="020F0502020204030204" pitchFamily="34" charset="0"/>
              </a:endParaRPr>
            </a:p>
          </p:txBody>
        </p:sp>
        <p:grpSp>
          <p:nvGrpSpPr>
            <p:cNvPr id="7" name="Google Shape;231;p16">
              <a:extLst>
                <a:ext uri="{FF2B5EF4-FFF2-40B4-BE49-F238E27FC236}">
                  <a16:creationId xmlns:a16="http://schemas.microsoft.com/office/drawing/2014/main" xmlns="" id="{67490DE2-2EA1-BD5C-E3E6-38394BBBC1DA}"/>
                </a:ext>
              </a:extLst>
            </p:cNvPr>
            <p:cNvGrpSpPr/>
            <p:nvPr/>
          </p:nvGrpSpPr>
          <p:grpSpPr>
            <a:xfrm>
              <a:off x="79433" y="-101471"/>
              <a:ext cx="11260648" cy="5031985"/>
              <a:chOff x="79433" y="-101471"/>
              <a:chExt cx="11260648" cy="5031985"/>
            </a:xfrm>
          </p:grpSpPr>
          <p:grpSp>
            <p:nvGrpSpPr>
              <p:cNvPr id="9" name="Google Shape;232;p16">
                <a:extLst>
                  <a:ext uri="{FF2B5EF4-FFF2-40B4-BE49-F238E27FC236}">
                    <a16:creationId xmlns:a16="http://schemas.microsoft.com/office/drawing/2014/main" xmlns="" id="{1D36D64A-7104-DD50-BF86-700D669B77D8}"/>
                  </a:ext>
                </a:extLst>
              </p:cNvPr>
              <p:cNvGrpSpPr/>
              <p:nvPr/>
            </p:nvGrpSpPr>
            <p:grpSpPr>
              <a:xfrm>
                <a:off x="3314183" y="39009"/>
                <a:ext cx="4810213" cy="4879586"/>
                <a:chOff x="3314183" y="39009"/>
                <a:chExt cx="4810213" cy="4879586"/>
              </a:xfrm>
            </p:grpSpPr>
            <p:sp>
              <p:nvSpPr>
                <p:cNvPr id="12" name="Google Shape;233;p16">
                  <a:extLst>
                    <a:ext uri="{FF2B5EF4-FFF2-40B4-BE49-F238E27FC236}">
                      <a16:creationId xmlns:a16="http://schemas.microsoft.com/office/drawing/2014/main" xmlns="" id="{D5CFD751-FED6-3586-0FBB-332FB6946CA1}"/>
                    </a:ext>
                  </a:extLst>
                </p:cNvPr>
                <p:cNvSpPr/>
                <p:nvPr/>
              </p:nvSpPr>
              <p:spPr>
                <a:xfrm>
                  <a:off x="4113178" y="39009"/>
                  <a:ext cx="1740627" cy="2297623"/>
                </a:xfrm>
                <a:custGeom>
                  <a:avLst/>
                  <a:gdLst/>
                  <a:ahLst/>
                  <a:cxnLst/>
                  <a:rect l="l" t="t" r="r" b="b"/>
                  <a:pathLst>
                    <a:path w="1740627" h="2297623" extrusionOk="0">
                      <a:moveTo>
                        <a:pt x="75015" y="2285889"/>
                      </a:moveTo>
                      <a:cubicBezTo>
                        <a:pt x="56553" y="2302582"/>
                        <a:pt x="28043" y="2301156"/>
                        <a:pt x="11351" y="2282693"/>
                      </a:cubicBezTo>
                      <a:cubicBezTo>
                        <a:pt x="-4171" y="2265517"/>
                        <a:pt x="-4171" y="2239389"/>
                        <a:pt x="11351" y="2222225"/>
                      </a:cubicBezTo>
                      <a:lnTo>
                        <a:pt x="1555858" y="677335"/>
                      </a:lnTo>
                      <a:lnTo>
                        <a:pt x="1555858" y="271027"/>
                      </a:lnTo>
                      <a:cubicBezTo>
                        <a:pt x="1483076" y="246096"/>
                        <a:pt x="1444279" y="166884"/>
                        <a:pt x="1469210" y="94106"/>
                      </a:cubicBezTo>
                      <a:cubicBezTo>
                        <a:pt x="1494141" y="21325"/>
                        <a:pt x="1573353" y="-17468"/>
                        <a:pt x="1646135" y="7462"/>
                      </a:cubicBezTo>
                      <a:cubicBezTo>
                        <a:pt x="1718916" y="32391"/>
                        <a:pt x="1757713" y="111597"/>
                        <a:pt x="1732782" y="184379"/>
                      </a:cubicBezTo>
                      <a:cubicBezTo>
                        <a:pt x="1718827" y="225099"/>
                        <a:pt x="1686854" y="257084"/>
                        <a:pt x="1646135" y="271027"/>
                      </a:cubicBezTo>
                      <a:lnTo>
                        <a:pt x="1646135" y="696053"/>
                      </a:lnTo>
                      <a:cubicBezTo>
                        <a:pt x="1646274" y="707933"/>
                        <a:pt x="1641691" y="719380"/>
                        <a:pt x="1633402" y="727885"/>
                      </a:cubicBezTo>
                      <a:lnTo>
                        <a:pt x="75015" y="2285889"/>
                      </a:lnTo>
                      <a:close/>
                    </a:path>
                  </a:pathLst>
                </a:custGeom>
                <a:solidFill>
                  <a:srgbClr val="156082"/>
                </a:solidFill>
                <a:ln>
                  <a:noFill/>
                </a:ln>
              </p:spPr>
              <p:txBody>
                <a:bodyPr spcFirstLastPara="1" wrap="square" lIns="91425" tIns="45700" rIns="91425" bIns="45700" anchor="ctr" anchorCtr="0">
                  <a:noAutofit/>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a:ln>
                      <a:noFill/>
                    </a:ln>
                    <a:solidFill>
                      <a:sysClr val="windowText" lastClr="000000"/>
                    </a:solidFill>
                    <a:effectLst/>
                    <a:uLnTx/>
                    <a:uFillTx/>
                  </a:endParaRPr>
                </a:p>
              </p:txBody>
            </p:sp>
            <p:sp>
              <p:nvSpPr>
                <p:cNvPr id="13" name="Google Shape;234;p16">
                  <a:extLst>
                    <a:ext uri="{FF2B5EF4-FFF2-40B4-BE49-F238E27FC236}">
                      <a16:creationId xmlns:a16="http://schemas.microsoft.com/office/drawing/2014/main" xmlns="" id="{95DE7B1B-DB1D-2217-7E4E-FA587EC9F8E6}"/>
                    </a:ext>
                  </a:extLst>
                </p:cNvPr>
                <p:cNvSpPr/>
                <p:nvPr/>
              </p:nvSpPr>
              <p:spPr>
                <a:xfrm>
                  <a:off x="5856827" y="877709"/>
                  <a:ext cx="2267569" cy="1749539"/>
                </a:xfrm>
                <a:custGeom>
                  <a:avLst/>
                  <a:gdLst/>
                  <a:ahLst/>
                  <a:cxnLst/>
                  <a:rect l="l" t="t" r="r" b="b"/>
                  <a:pathLst>
                    <a:path w="2267569" h="1749539" extrusionOk="0">
                      <a:moveTo>
                        <a:pt x="11352" y="75214"/>
                      </a:moveTo>
                      <a:cubicBezTo>
                        <a:pt x="-5341" y="56751"/>
                        <a:pt x="-3915" y="28242"/>
                        <a:pt x="14548" y="11549"/>
                      </a:cubicBezTo>
                      <a:cubicBezTo>
                        <a:pt x="31725" y="-3972"/>
                        <a:pt x="57853" y="-3972"/>
                        <a:pt x="75017" y="11549"/>
                      </a:cubicBezTo>
                      <a:lnTo>
                        <a:pt x="1628437" y="1564969"/>
                      </a:lnTo>
                      <a:lnTo>
                        <a:pt x="1996165" y="1564969"/>
                      </a:lnTo>
                      <a:cubicBezTo>
                        <a:pt x="2021096" y="1492188"/>
                        <a:pt x="2100308" y="1453391"/>
                        <a:pt x="2173089" y="1478322"/>
                      </a:cubicBezTo>
                      <a:cubicBezTo>
                        <a:pt x="2245871" y="1503253"/>
                        <a:pt x="2284655" y="1582464"/>
                        <a:pt x="2259724" y="1655246"/>
                      </a:cubicBezTo>
                      <a:cubicBezTo>
                        <a:pt x="2234806" y="1728028"/>
                        <a:pt x="2155594" y="1766825"/>
                        <a:pt x="2082812" y="1741894"/>
                      </a:cubicBezTo>
                      <a:cubicBezTo>
                        <a:pt x="2042092" y="1727939"/>
                        <a:pt x="2010107" y="1695966"/>
                        <a:pt x="1996165" y="1655246"/>
                      </a:cubicBezTo>
                      <a:lnTo>
                        <a:pt x="1610229" y="1655246"/>
                      </a:lnTo>
                      <a:cubicBezTo>
                        <a:pt x="1598362" y="1655361"/>
                        <a:pt x="1586915" y="1650789"/>
                        <a:pt x="1578396" y="1642513"/>
                      </a:cubicBezTo>
                      <a:lnTo>
                        <a:pt x="11352" y="75214"/>
                      </a:lnTo>
                      <a:close/>
                    </a:path>
                  </a:pathLst>
                </a:custGeom>
                <a:solidFill>
                  <a:srgbClr val="E97132"/>
                </a:solidFill>
                <a:ln>
                  <a:noFill/>
                </a:ln>
              </p:spPr>
              <p:txBody>
                <a:bodyPr spcFirstLastPara="1" wrap="square" lIns="91425" tIns="45700" rIns="91425" bIns="45700" anchor="ctr" anchorCtr="0">
                  <a:noAutofit/>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a:ln>
                      <a:noFill/>
                    </a:ln>
                    <a:solidFill>
                      <a:sysClr val="windowText" lastClr="000000"/>
                    </a:solidFill>
                    <a:effectLst/>
                    <a:uLnTx/>
                    <a:uFillTx/>
                  </a:endParaRPr>
                </a:p>
              </p:txBody>
            </p:sp>
            <p:sp>
              <p:nvSpPr>
                <p:cNvPr id="14" name="Google Shape;235;p16">
                  <a:extLst>
                    <a:ext uri="{FF2B5EF4-FFF2-40B4-BE49-F238E27FC236}">
                      <a16:creationId xmlns:a16="http://schemas.microsoft.com/office/drawing/2014/main" xmlns="" id="{2ECFC8CE-F245-F62A-5948-0D2EAD565712}"/>
                    </a:ext>
                  </a:extLst>
                </p:cNvPr>
                <p:cNvSpPr/>
                <p:nvPr/>
              </p:nvSpPr>
              <p:spPr>
                <a:xfrm>
                  <a:off x="5575124" y="2603277"/>
                  <a:ext cx="1776916" cy="2315318"/>
                </a:xfrm>
                <a:custGeom>
                  <a:avLst/>
                  <a:gdLst/>
                  <a:ahLst/>
                  <a:cxnLst/>
                  <a:rect l="l" t="t" r="r" b="b"/>
                  <a:pathLst>
                    <a:path w="1776916" h="2315318" extrusionOk="0">
                      <a:moveTo>
                        <a:pt x="1701319" y="11550"/>
                      </a:moveTo>
                      <a:cubicBezTo>
                        <a:pt x="1719782" y="-5142"/>
                        <a:pt x="1748291" y="-3716"/>
                        <a:pt x="1764984" y="14746"/>
                      </a:cubicBezTo>
                      <a:cubicBezTo>
                        <a:pt x="1780506" y="31923"/>
                        <a:pt x="1780506" y="58051"/>
                        <a:pt x="1764984" y="75215"/>
                      </a:cubicBezTo>
                      <a:lnTo>
                        <a:pt x="184188" y="1656266"/>
                      </a:lnTo>
                      <a:lnTo>
                        <a:pt x="184188" y="2044112"/>
                      </a:lnTo>
                      <a:cubicBezTo>
                        <a:pt x="256970" y="2069043"/>
                        <a:pt x="295767" y="2148255"/>
                        <a:pt x="270836" y="2221036"/>
                      </a:cubicBezTo>
                      <a:cubicBezTo>
                        <a:pt x="245905" y="2293817"/>
                        <a:pt x="166693" y="2332602"/>
                        <a:pt x="93912" y="2307671"/>
                      </a:cubicBezTo>
                      <a:cubicBezTo>
                        <a:pt x="21130" y="2282753"/>
                        <a:pt x="-17667" y="2203541"/>
                        <a:pt x="7264" y="2130759"/>
                      </a:cubicBezTo>
                      <a:cubicBezTo>
                        <a:pt x="21219" y="2090039"/>
                        <a:pt x="53192" y="2058054"/>
                        <a:pt x="93912" y="2044112"/>
                      </a:cubicBezTo>
                      <a:lnTo>
                        <a:pt x="93912" y="1637930"/>
                      </a:lnTo>
                      <a:cubicBezTo>
                        <a:pt x="93771" y="1626050"/>
                        <a:pt x="98356" y="1614604"/>
                        <a:pt x="106645" y="1606098"/>
                      </a:cubicBezTo>
                      <a:lnTo>
                        <a:pt x="1700810" y="11932"/>
                      </a:lnTo>
                      <a:close/>
                    </a:path>
                  </a:pathLst>
                </a:custGeom>
                <a:solidFill>
                  <a:srgbClr val="0F9ED5"/>
                </a:solidFill>
                <a:ln>
                  <a:noFill/>
                </a:ln>
              </p:spPr>
              <p:txBody>
                <a:bodyPr spcFirstLastPara="1" wrap="square" lIns="91425" tIns="45700" rIns="91425" bIns="45700" anchor="ctr" anchorCtr="0">
                  <a:noAutofit/>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a:ln>
                      <a:noFill/>
                    </a:ln>
                    <a:solidFill>
                      <a:sysClr val="windowText" lastClr="000000"/>
                    </a:solidFill>
                    <a:effectLst/>
                    <a:uLnTx/>
                    <a:uFillTx/>
                  </a:endParaRPr>
                </a:p>
              </p:txBody>
            </p:sp>
            <p:sp>
              <p:nvSpPr>
                <p:cNvPr id="15" name="Google Shape;236;p16">
                  <a:extLst>
                    <a:ext uri="{FF2B5EF4-FFF2-40B4-BE49-F238E27FC236}">
                      <a16:creationId xmlns:a16="http://schemas.microsoft.com/office/drawing/2014/main" xmlns="" id="{7D951002-3C67-D8DD-0A45-CD8AD3EB0667}"/>
                    </a:ext>
                  </a:extLst>
                </p:cNvPr>
                <p:cNvSpPr/>
                <p:nvPr/>
              </p:nvSpPr>
              <p:spPr>
                <a:xfrm>
                  <a:off x="3314183" y="2348801"/>
                  <a:ext cx="2271543" cy="1763186"/>
                </a:xfrm>
                <a:custGeom>
                  <a:avLst/>
                  <a:gdLst/>
                  <a:ahLst/>
                  <a:cxnLst/>
                  <a:rect l="l" t="t" r="r" b="b"/>
                  <a:pathLst>
                    <a:path w="2271543" h="1763186" extrusionOk="0">
                      <a:moveTo>
                        <a:pt x="139065" y="-92"/>
                      </a:moveTo>
                      <a:cubicBezTo>
                        <a:pt x="198515" y="124"/>
                        <a:pt x="251344" y="37852"/>
                        <a:pt x="270851" y="94005"/>
                      </a:cubicBezTo>
                      <a:lnTo>
                        <a:pt x="647109" y="94005"/>
                      </a:lnTo>
                      <a:cubicBezTo>
                        <a:pt x="658989" y="93864"/>
                        <a:pt x="670436" y="98449"/>
                        <a:pt x="678942" y="106738"/>
                      </a:cubicBezTo>
                      <a:lnTo>
                        <a:pt x="2259611" y="1687788"/>
                      </a:lnTo>
                      <a:cubicBezTo>
                        <a:pt x="2276304" y="1706251"/>
                        <a:pt x="2274878" y="1734760"/>
                        <a:pt x="2256415" y="1751453"/>
                      </a:cubicBezTo>
                      <a:cubicBezTo>
                        <a:pt x="2239238" y="1766974"/>
                        <a:pt x="2213110" y="1766974"/>
                        <a:pt x="2195946" y="1751453"/>
                      </a:cubicBezTo>
                      <a:lnTo>
                        <a:pt x="628392" y="184281"/>
                      </a:lnTo>
                      <a:lnTo>
                        <a:pt x="270851" y="184281"/>
                      </a:lnTo>
                      <a:cubicBezTo>
                        <a:pt x="245958" y="257075"/>
                        <a:pt x="166759" y="295911"/>
                        <a:pt x="93977" y="271006"/>
                      </a:cubicBezTo>
                      <a:cubicBezTo>
                        <a:pt x="21183" y="246112"/>
                        <a:pt x="-17652" y="166926"/>
                        <a:pt x="7240" y="94132"/>
                      </a:cubicBezTo>
                      <a:cubicBezTo>
                        <a:pt x="26518" y="37776"/>
                        <a:pt x="79500" y="-105"/>
                        <a:pt x="139065" y="-92"/>
                      </a:cubicBezTo>
                      <a:close/>
                    </a:path>
                  </a:pathLst>
                </a:custGeom>
                <a:solidFill>
                  <a:srgbClr val="4EA72E"/>
                </a:solidFill>
                <a:ln>
                  <a:noFill/>
                </a:ln>
              </p:spPr>
              <p:txBody>
                <a:bodyPr spcFirstLastPara="1" wrap="square" lIns="91425" tIns="45700" rIns="91425" bIns="45700" anchor="ctr" anchorCtr="0">
                  <a:noAutofit/>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a:ln>
                      <a:noFill/>
                    </a:ln>
                    <a:solidFill>
                      <a:sysClr val="windowText" lastClr="000000"/>
                    </a:solidFill>
                    <a:effectLst/>
                    <a:uLnTx/>
                    <a:uFillTx/>
                  </a:endParaRPr>
                </a:p>
              </p:txBody>
            </p:sp>
            <p:grpSp>
              <p:nvGrpSpPr>
                <p:cNvPr id="16" name="Google Shape;237;p16">
                  <a:extLst>
                    <a:ext uri="{FF2B5EF4-FFF2-40B4-BE49-F238E27FC236}">
                      <a16:creationId xmlns:a16="http://schemas.microsoft.com/office/drawing/2014/main" xmlns="" id="{9E02132E-392F-2B57-2494-5A4106B3494D}"/>
                    </a:ext>
                  </a:extLst>
                </p:cNvPr>
                <p:cNvGrpSpPr/>
                <p:nvPr/>
              </p:nvGrpSpPr>
              <p:grpSpPr>
                <a:xfrm>
                  <a:off x="4325287" y="1095188"/>
                  <a:ext cx="2775914" cy="2775914"/>
                  <a:chOff x="4325287" y="1095188"/>
                  <a:chExt cx="2775914" cy="2775914"/>
                </a:xfrm>
              </p:grpSpPr>
              <p:grpSp>
                <p:nvGrpSpPr>
                  <p:cNvPr id="18" name="Google Shape;238;p16">
                    <a:extLst>
                      <a:ext uri="{FF2B5EF4-FFF2-40B4-BE49-F238E27FC236}">
                        <a16:creationId xmlns:a16="http://schemas.microsoft.com/office/drawing/2014/main" xmlns="" id="{546603A4-BEDB-E6FA-1D51-D819BCBD531D}"/>
                      </a:ext>
                    </a:extLst>
                  </p:cNvPr>
                  <p:cNvGrpSpPr/>
                  <p:nvPr/>
                </p:nvGrpSpPr>
                <p:grpSpPr>
                  <a:xfrm>
                    <a:off x="4325287" y="1095188"/>
                    <a:ext cx="2775914" cy="2775914"/>
                    <a:chOff x="4325287" y="1095188"/>
                    <a:chExt cx="2775914" cy="2775914"/>
                  </a:xfrm>
                </p:grpSpPr>
                <p:sp>
                  <p:nvSpPr>
                    <p:cNvPr id="20" name="Google Shape;239;p16">
                      <a:extLst>
                        <a:ext uri="{FF2B5EF4-FFF2-40B4-BE49-F238E27FC236}">
                          <a16:creationId xmlns:a16="http://schemas.microsoft.com/office/drawing/2014/main" xmlns="" id="{6A28FCAA-3C20-69CC-F05F-29B9FB4EE870}"/>
                        </a:ext>
                      </a:extLst>
                    </p:cNvPr>
                    <p:cNvSpPr/>
                    <p:nvPr/>
                  </p:nvSpPr>
                  <p:spPr>
                    <a:xfrm>
                      <a:off x="4994353" y="1095188"/>
                      <a:ext cx="1437805" cy="1387946"/>
                    </a:xfrm>
                    <a:custGeom>
                      <a:avLst/>
                      <a:gdLst/>
                      <a:ahLst/>
                      <a:cxnLst/>
                      <a:rect l="l" t="t" r="r" b="b"/>
                      <a:pathLst>
                        <a:path w="1437805" h="1387946" extrusionOk="0">
                          <a:moveTo>
                            <a:pt x="-291" y="668952"/>
                          </a:moveTo>
                          <a:lnTo>
                            <a:pt x="633938" y="34850"/>
                          </a:lnTo>
                          <a:cubicBezTo>
                            <a:pt x="680770" y="-11739"/>
                            <a:pt x="756454" y="-11739"/>
                            <a:pt x="803286" y="34850"/>
                          </a:cubicBezTo>
                          <a:lnTo>
                            <a:pt x="1437515" y="668952"/>
                          </a:lnTo>
                          <a:lnTo>
                            <a:pt x="718612" y="1387854"/>
                          </a:lnTo>
                          <a:lnTo>
                            <a:pt x="-291" y="668952"/>
                          </a:lnTo>
                          <a:close/>
                        </a:path>
                      </a:pathLst>
                    </a:custGeom>
                    <a:solidFill>
                      <a:srgbClr val="156082"/>
                    </a:solidFill>
                    <a:ln>
                      <a:noFill/>
                    </a:ln>
                  </p:spPr>
                  <p:txBody>
                    <a:bodyPr spcFirstLastPara="1" wrap="square" lIns="91425" tIns="45700" rIns="91425" bIns="45700" anchor="ctr" anchorCtr="0">
                      <a:noAutofit/>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a:ln>
                          <a:noFill/>
                        </a:ln>
                        <a:solidFill>
                          <a:sysClr val="windowText" lastClr="000000"/>
                        </a:solidFill>
                        <a:effectLst/>
                        <a:uLnTx/>
                        <a:uFillTx/>
                      </a:endParaRPr>
                    </a:p>
                  </p:txBody>
                </p:sp>
                <p:sp>
                  <p:nvSpPr>
                    <p:cNvPr id="21" name="Google Shape;240;p16">
                      <a:extLst>
                        <a:ext uri="{FF2B5EF4-FFF2-40B4-BE49-F238E27FC236}">
                          <a16:creationId xmlns:a16="http://schemas.microsoft.com/office/drawing/2014/main" xmlns="" id="{CB1B1A4E-0A00-A9FB-00FB-B47FC2A530DC}"/>
                        </a:ext>
                      </a:extLst>
                    </p:cNvPr>
                    <p:cNvSpPr/>
                    <p:nvPr/>
                  </p:nvSpPr>
                  <p:spPr>
                    <a:xfrm>
                      <a:off x="4325287" y="1764231"/>
                      <a:ext cx="1387968" cy="1437805"/>
                    </a:xfrm>
                    <a:custGeom>
                      <a:avLst/>
                      <a:gdLst/>
                      <a:ahLst/>
                      <a:cxnLst/>
                      <a:rect l="l" t="t" r="r" b="b"/>
                      <a:pathLst>
                        <a:path w="1387968" h="1437805" extrusionOk="0">
                          <a:moveTo>
                            <a:pt x="34547" y="634136"/>
                          </a:moveTo>
                          <a:lnTo>
                            <a:pt x="668775" y="-92"/>
                          </a:lnTo>
                          <a:lnTo>
                            <a:pt x="1387678" y="718811"/>
                          </a:lnTo>
                          <a:lnTo>
                            <a:pt x="668775" y="1437713"/>
                          </a:lnTo>
                          <a:lnTo>
                            <a:pt x="34547" y="803485"/>
                          </a:lnTo>
                          <a:cubicBezTo>
                            <a:pt x="-11903" y="756589"/>
                            <a:pt x="-11903" y="681032"/>
                            <a:pt x="34547" y="634136"/>
                          </a:cubicBezTo>
                          <a:close/>
                        </a:path>
                      </a:pathLst>
                    </a:custGeom>
                    <a:solidFill>
                      <a:srgbClr val="4EA72E"/>
                    </a:solidFill>
                    <a:ln>
                      <a:noFill/>
                    </a:ln>
                  </p:spPr>
                  <p:txBody>
                    <a:bodyPr spcFirstLastPara="1" wrap="square" lIns="91425" tIns="45700" rIns="91425" bIns="45700" anchor="ctr" anchorCtr="0">
                      <a:noAutofit/>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a:ln>
                          <a:noFill/>
                        </a:ln>
                        <a:solidFill>
                          <a:sysClr val="windowText" lastClr="000000"/>
                        </a:solidFill>
                        <a:effectLst/>
                        <a:uLnTx/>
                        <a:uFillTx/>
                      </a:endParaRPr>
                    </a:p>
                  </p:txBody>
                </p:sp>
                <p:sp>
                  <p:nvSpPr>
                    <p:cNvPr id="22" name="Google Shape;241;p16">
                      <a:extLst>
                        <a:ext uri="{FF2B5EF4-FFF2-40B4-BE49-F238E27FC236}">
                          <a16:creationId xmlns:a16="http://schemas.microsoft.com/office/drawing/2014/main" xmlns="" id="{6B57CFCD-763B-905A-6D70-CA116B364CDD}"/>
                        </a:ext>
                      </a:extLst>
                    </p:cNvPr>
                    <p:cNvSpPr/>
                    <p:nvPr/>
                  </p:nvSpPr>
                  <p:spPr>
                    <a:xfrm>
                      <a:off x="4994353" y="2483134"/>
                      <a:ext cx="1437805" cy="1387968"/>
                    </a:xfrm>
                    <a:custGeom>
                      <a:avLst/>
                      <a:gdLst/>
                      <a:ahLst/>
                      <a:cxnLst/>
                      <a:rect l="l" t="t" r="r" b="b"/>
                      <a:pathLst>
                        <a:path w="1437805" h="1387968" extrusionOk="0">
                          <a:moveTo>
                            <a:pt x="-291" y="718810"/>
                          </a:moveTo>
                          <a:lnTo>
                            <a:pt x="718612" y="-92"/>
                          </a:lnTo>
                          <a:lnTo>
                            <a:pt x="1437515" y="718810"/>
                          </a:lnTo>
                          <a:lnTo>
                            <a:pt x="803286" y="1353039"/>
                          </a:lnTo>
                          <a:cubicBezTo>
                            <a:pt x="756391" y="1399489"/>
                            <a:pt x="680833" y="1399489"/>
                            <a:pt x="633938" y="1353039"/>
                          </a:cubicBezTo>
                          <a:lnTo>
                            <a:pt x="-291" y="718810"/>
                          </a:lnTo>
                          <a:close/>
                        </a:path>
                      </a:pathLst>
                    </a:custGeom>
                    <a:solidFill>
                      <a:srgbClr val="0F9ED5"/>
                    </a:solidFill>
                    <a:ln>
                      <a:noFill/>
                    </a:ln>
                  </p:spPr>
                  <p:txBody>
                    <a:bodyPr spcFirstLastPara="1" wrap="square" lIns="91425" tIns="45700" rIns="91425" bIns="45700" anchor="ctr" anchorCtr="0">
                      <a:noAutofit/>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a:ln>
                          <a:noFill/>
                        </a:ln>
                        <a:solidFill>
                          <a:sysClr val="windowText" lastClr="000000"/>
                        </a:solidFill>
                        <a:effectLst/>
                        <a:uLnTx/>
                        <a:uFillTx/>
                      </a:endParaRPr>
                    </a:p>
                  </p:txBody>
                </p:sp>
                <p:sp>
                  <p:nvSpPr>
                    <p:cNvPr id="23" name="Google Shape;242;p16">
                      <a:extLst>
                        <a:ext uri="{FF2B5EF4-FFF2-40B4-BE49-F238E27FC236}">
                          <a16:creationId xmlns:a16="http://schemas.microsoft.com/office/drawing/2014/main" xmlns="" id="{175119DE-E967-0E52-49C5-E97342B5C2DF}"/>
                        </a:ext>
                      </a:extLst>
                    </p:cNvPr>
                    <p:cNvSpPr/>
                    <p:nvPr/>
                  </p:nvSpPr>
                  <p:spPr>
                    <a:xfrm>
                      <a:off x="5713255" y="1764231"/>
                      <a:ext cx="1387946" cy="1437805"/>
                    </a:xfrm>
                    <a:custGeom>
                      <a:avLst/>
                      <a:gdLst/>
                      <a:ahLst/>
                      <a:cxnLst/>
                      <a:rect l="l" t="t" r="r" b="b"/>
                      <a:pathLst>
                        <a:path w="1387946" h="1437805" extrusionOk="0">
                          <a:moveTo>
                            <a:pt x="-291" y="718811"/>
                          </a:moveTo>
                          <a:lnTo>
                            <a:pt x="718612" y="-92"/>
                          </a:lnTo>
                          <a:lnTo>
                            <a:pt x="1352713" y="634136"/>
                          </a:lnTo>
                          <a:cubicBezTo>
                            <a:pt x="1399303" y="680968"/>
                            <a:pt x="1399303" y="756653"/>
                            <a:pt x="1352713" y="803485"/>
                          </a:cubicBezTo>
                          <a:lnTo>
                            <a:pt x="718612" y="1437713"/>
                          </a:lnTo>
                          <a:lnTo>
                            <a:pt x="-291" y="718811"/>
                          </a:lnTo>
                          <a:close/>
                        </a:path>
                      </a:pathLst>
                    </a:custGeom>
                    <a:solidFill>
                      <a:srgbClr val="E97132"/>
                    </a:solidFill>
                    <a:ln>
                      <a:noFill/>
                    </a:ln>
                  </p:spPr>
                  <p:txBody>
                    <a:bodyPr spcFirstLastPara="1" wrap="square" lIns="91425" tIns="45700" rIns="91425" bIns="45700" anchor="ctr" anchorCtr="0">
                      <a:noAutofit/>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a:ln>
                          <a:noFill/>
                        </a:ln>
                        <a:solidFill>
                          <a:sysClr val="windowText" lastClr="000000"/>
                        </a:solidFill>
                        <a:effectLst/>
                        <a:uLnTx/>
                        <a:uFillTx/>
                      </a:endParaRPr>
                    </a:p>
                  </p:txBody>
                </p:sp>
              </p:grpSp>
              <p:sp>
                <p:nvSpPr>
                  <p:cNvPr id="19" name="Google Shape;243;p16">
                    <a:extLst>
                      <a:ext uri="{FF2B5EF4-FFF2-40B4-BE49-F238E27FC236}">
                        <a16:creationId xmlns:a16="http://schemas.microsoft.com/office/drawing/2014/main" xmlns="" id="{41CB9C0E-043D-F0C7-213A-DAF73FBDC41F}"/>
                      </a:ext>
                    </a:extLst>
                  </p:cNvPr>
                  <p:cNvSpPr/>
                  <p:nvPr/>
                </p:nvSpPr>
                <p:spPr>
                  <a:xfrm rot="2652305">
                    <a:off x="4862585" y="1661984"/>
                    <a:ext cx="1701319" cy="1642322"/>
                  </a:xfrm>
                  <a:prstGeom prst="roundRect">
                    <a:avLst>
                      <a:gd name="adj" fmla="val 9390"/>
                    </a:avLst>
                  </a:prstGeom>
                  <a:solidFill>
                    <a:sysClr val="window" lastClr="FFFFFF"/>
                  </a:solidFill>
                  <a:ln>
                    <a:noFill/>
                  </a:ln>
                  <a:effectLst>
                    <a:outerShdw blurRad="127000" sx="102000" sy="102000" algn="ctr" rotWithShape="0">
                      <a:srgbClr val="000000">
                        <a:alpha val="9803"/>
                      </a:srgbClr>
                    </a:outerShdw>
                  </a:effectLst>
                </p:spPr>
                <p:txBody>
                  <a:bodyPr spcFirstLastPara="1" wrap="square" lIns="91425" tIns="45700" rIns="91425" bIns="45700" anchor="ctr" anchorCtr="0">
                    <a:noAutofit/>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a:ln>
                        <a:noFill/>
                      </a:ln>
                      <a:solidFill>
                        <a:sysClr val="windowText" lastClr="000000"/>
                      </a:solidFill>
                      <a:effectLst/>
                      <a:uLnTx/>
                      <a:uFillTx/>
                    </a:endParaRPr>
                  </a:p>
                </p:txBody>
              </p:sp>
            </p:grpSp>
            <p:sp>
              <p:nvSpPr>
                <p:cNvPr id="17" name="Google Shape;244;p16">
                  <a:extLst>
                    <a:ext uri="{FF2B5EF4-FFF2-40B4-BE49-F238E27FC236}">
                      <a16:creationId xmlns:a16="http://schemas.microsoft.com/office/drawing/2014/main" xmlns="" id="{ABD8CC4F-EA93-2779-AF3F-443AF9884586}"/>
                    </a:ext>
                  </a:extLst>
                </p:cNvPr>
                <p:cNvSpPr txBox="1"/>
                <p:nvPr/>
              </p:nvSpPr>
              <p:spPr>
                <a:xfrm>
                  <a:off x="4663612" y="2174816"/>
                  <a:ext cx="2232072" cy="580890"/>
                </a:xfrm>
                <a:prstGeom prst="rect">
                  <a:avLst/>
                </a:prstGeom>
                <a:noFill/>
                <a:ln>
                  <a:noFill/>
                </a:ln>
              </p:spPr>
              <p:txBody>
                <a:bodyPr spcFirstLastPara="1" wrap="square" lIns="91425" tIns="45700" rIns="91425" bIns="45700" anchor="t" anchorCtr="0">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mk-MK" sz="2000" b="1" i="0" u="none" strike="noStrike" kern="1200" cap="none" spc="0" normalizeH="0" baseline="0" noProof="0">
                      <a:ln>
                        <a:noFill/>
                      </a:ln>
                      <a:solidFill>
                        <a:srgbClr val="008000"/>
                      </a:solidFill>
                      <a:effectLst/>
                      <a:uLnTx/>
                      <a:uFillTx/>
                      <a:ea typeface="Lora" pitchFamily="2" charset="-18"/>
                      <a:cs typeface="Calibri" panose="020F0502020204030204" pitchFamily="34" charset="0"/>
                    </a:rPr>
                    <a:t>Зелене набавке </a:t>
                  </a:r>
                  <a:endParaRPr kumimoji="0" lang="en-US" sz="2000" b="0" i="0" u="none" strike="noStrike" kern="0" cap="none" spc="0" normalizeH="0" baseline="0" noProof="0">
                    <a:ln>
                      <a:noFill/>
                    </a:ln>
                    <a:solidFill>
                      <a:sysClr val="windowText" lastClr="000000"/>
                    </a:solidFill>
                    <a:effectLst/>
                    <a:uLnTx/>
                    <a:uFillTx/>
                    <a:ea typeface="Times New Roman" panose="02020603050405020304" pitchFamily="18" charset="0"/>
                    <a:cs typeface="Calibri" panose="020F0502020204030204" pitchFamily="34" charset="0"/>
                  </a:endParaRPr>
                </a:p>
              </p:txBody>
            </p:sp>
          </p:grpSp>
          <p:sp>
            <p:nvSpPr>
              <p:cNvPr id="10" name="Google Shape;245;p16">
                <a:extLst>
                  <a:ext uri="{FF2B5EF4-FFF2-40B4-BE49-F238E27FC236}">
                    <a16:creationId xmlns:a16="http://schemas.microsoft.com/office/drawing/2014/main" xmlns="" id="{4BBD82C7-5732-089C-FD9A-1BFE39B54B69}"/>
                  </a:ext>
                </a:extLst>
              </p:cNvPr>
              <p:cNvSpPr txBox="1"/>
              <p:nvPr/>
            </p:nvSpPr>
            <p:spPr>
              <a:xfrm>
                <a:off x="6048196" y="-101471"/>
                <a:ext cx="5291885" cy="727871"/>
              </a:xfrm>
              <a:prstGeom prst="rect">
                <a:avLst/>
              </a:prstGeom>
              <a:noFill/>
              <a:ln>
                <a:noFill/>
              </a:ln>
            </p:spPr>
            <p:txBody>
              <a:bodyPr spcFirstLastPara="1" wrap="square" lIns="91425" tIns="45700" rIns="91425" bIns="45700" anchor="t" anchorCtr="0">
                <a:spAutoFit/>
              </a:bodyPr>
              <a:lstStyle/>
              <a:p>
                <a:pPr marL="342900" marR="0" lvl="0" indent="-342900" algn="just" defTabSz="914400" eaLnBrk="1" fontAlgn="auto" latinLnBrk="0" hangingPunct="1">
                  <a:lnSpc>
                    <a:spcPct val="100000"/>
                  </a:lnSpc>
                  <a:spcBef>
                    <a:spcPts val="0"/>
                  </a:spcBef>
                  <a:spcAft>
                    <a:spcPts val="0"/>
                  </a:spcAft>
                  <a:buClrTx/>
                  <a:buSzTx/>
                  <a:buFont typeface="+mj-lt"/>
                  <a:buAutoNum type="arabicParenR"/>
                  <a:tabLst/>
                  <a:defRPr/>
                </a:pPr>
                <a:r>
                  <a:rPr kumimoji="0" lang="sr-Cyrl-RS" sz="2000" b="0" i="0" u="none" strike="noStrike" kern="1200" cap="none" spc="0" normalizeH="0" baseline="0" noProof="0" dirty="0">
                    <a:ln>
                      <a:noFill/>
                    </a:ln>
                    <a:solidFill>
                      <a:srgbClr val="000000"/>
                    </a:solidFill>
                    <a:effectLst/>
                    <a:uLnTx/>
                    <a:uFillTx/>
                    <a:ea typeface="Times New Roman" panose="02020603050405020304" pitchFamily="18" charset="0"/>
                    <a:cs typeface="Calibri" panose="020F0502020204030204" pitchFamily="34" charset="0"/>
                  </a:rPr>
                  <a:t>Обука запослених (комерцијалиста) за зелену набавку</a:t>
                </a:r>
                <a:endParaRPr kumimoji="0" lang="en-US" sz="2000" b="0" i="0" u="none" strike="noStrike" kern="0" cap="none" spc="0" normalizeH="0" baseline="0" noProof="0" dirty="0">
                  <a:ln>
                    <a:noFill/>
                  </a:ln>
                  <a:solidFill>
                    <a:sysClr val="windowText" lastClr="000000"/>
                  </a:solidFill>
                  <a:effectLst/>
                  <a:uLnTx/>
                  <a:uFillTx/>
                  <a:ea typeface="Times New Roman" panose="02020603050405020304" pitchFamily="18" charset="0"/>
                  <a:cs typeface="Calibri" panose="020F0502020204030204" pitchFamily="34" charset="0"/>
                </a:endParaRPr>
              </a:p>
            </p:txBody>
          </p:sp>
          <p:sp>
            <p:nvSpPr>
              <p:cNvPr id="11" name="Google Shape;246;p16">
                <a:extLst>
                  <a:ext uri="{FF2B5EF4-FFF2-40B4-BE49-F238E27FC236}">
                    <a16:creationId xmlns:a16="http://schemas.microsoft.com/office/drawing/2014/main" xmlns="" id="{23D21ACC-14BD-6CFE-15AB-CC195CC6305C}"/>
                  </a:ext>
                </a:extLst>
              </p:cNvPr>
              <p:cNvSpPr txBox="1"/>
              <p:nvPr/>
            </p:nvSpPr>
            <p:spPr>
              <a:xfrm>
                <a:off x="79433" y="3886160"/>
                <a:ext cx="5633808" cy="1044354"/>
              </a:xfrm>
              <a:prstGeom prst="rect">
                <a:avLst/>
              </a:prstGeom>
              <a:noFill/>
              <a:ln>
                <a:noFill/>
              </a:ln>
            </p:spPr>
            <p:txBody>
              <a:bodyPr spcFirstLastPara="1" wrap="square" lIns="91425" tIns="45700" rIns="91425" bIns="45700" anchor="t" anchorCtr="0">
                <a:spAutoFit/>
              </a:bodyPr>
              <a:lstStyle/>
              <a:p>
                <a:pPr marL="342900" marR="0" lvl="0" indent="-342900" algn="just" defTabSz="914400" eaLnBrk="1" fontAlgn="auto" latinLnBrk="0" hangingPunct="1">
                  <a:lnSpc>
                    <a:spcPct val="100000"/>
                  </a:lnSpc>
                  <a:spcBef>
                    <a:spcPts val="0"/>
                  </a:spcBef>
                  <a:spcAft>
                    <a:spcPts val="0"/>
                  </a:spcAft>
                  <a:buClrTx/>
                  <a:buSzTx/>
                  <a:buFont typeface="+mj-lt"/>
                  <a:buAutoNum type="arabicParenR" startAt="5"/>
                  <a:tabLst/>
                  <a:defRPr/>
                </a:pPr>
                <a:r>
                  <a:rPr kumimoji="0" lang="ru-RU" sz="2000" b="0" i="0" u="none" strike="noStrike" kern="1200" cap="none" spc="0" normalizeH="0" baseline="0" noProof="0" dirty="0">
                    <a:ln>
                      <a:noFill/>
                    </a:ln>
                    <a:solidFill>
                      <a:srgbClr val="3F3F3F"/>
                    </a:solidFill>
                    <a:effectLst/>
                    <a:uLnTx/>
                    <a:uFillTx/>
                    <a:ea typeface="Lora" pitchFamily="2" charset="-18"/>
                    <a:cs typeface="Calibri" panose="020F0502020204030204" pitchFamily="34" charset="0"/>
                  </a:rPr>
                  <a:t>Одређивање критеријума за зелене набавке.</a:t>
                </a:r>
                <a:endParaRPr kumimoji="0" lang="en-US" sz="2000" b="0" i="0" u="none" strike="noStrike" kern="0" cap="none" spc="0" normalizeH="0" baseline="0" noProof="0" dirty="0">
                  <a:ln>
                    <a:noFill/>
                  </a:ln>
                  <a:solidFill>
                    <a:sysClr val="windowText" lastClr="000000"/>
                  </a:solidFill>
                  <a:effectLst/>
                  <a:uLnTx/>
                  <a:uFillTx/>
                  <a:ea typeface="Times New Roman" panose="02020603050405020304" pitchFamily="18" charset="0"/>
                  <a:cs typeface="Calibri" panose="020F0502020204030204" pitchFamily="34" charset="0"/>
                </a:endParaRPr>
              </a:p>
              <a:p>
                <a:pPr marL="342900" marR="0" lvl="0" indent="-342900" algn="just" defTabSz="914400" eaLnBrk="1" fontAlgn="auto" latinLnBrk="0" hangingPunct="1">
                  <a:lnSpc>
                    <a:spcPct val="100000"/>
                  </a:lnSpc>
                  <a:spcBef>
                    <a:spcPts val="0"/>
                  </a:spcBef>
                  <a:spcAft>
                    <a:spcPts val="0"/>
                  </a:spcAft>
                  <a:buClrTx/>
                  <a:buSzTx/>
                  <a:buFont typeface="+mj-lt"/>
                  <a:buAutoNum type="arabicParenR" startAt="5"/>
                  <a:tabLst/>
                  <a:defRPr/>
                </a:pPr>
                <a:r>
                  <a:rPr kumimoji="0" lang="ru-RU" sz="2000" b="0" i="0" u="none" strike="noStrike" kern="1200" cap="none" spc="0" normalizeH="0" baseline="0" noProof="0" dirty="0">
                    <a:ln>
                      <a:noFill/>
                    </a:ln>
                    <a:solidFill>
                      <a:srgbClr val="3F3F3F"/>
                    </a:solidFill>
                    <a:effectLst/>
                    <a:uLnTx/>
                    <a:uFillTx/>
                    <a:ea typeface="Calibri" panose="020F0502020204030204" pitchFamily="34" charset="0"/>
                    <a:cs typeface="Calibri" panose="020F0502020204030204" pitchFamily="34" charset="0"/>
                  </a:rPr>
                  <a:t>Идентификација начина за интегрисање зелених критеријума у постојеће набавке.</a:t>
                </a:r>
                <a:endParaRPr kumimoji="0" lang="en-US" sz="2000" b="0" i="0" u="none" strike="noStrike" kern="0" cap="none" spc="0" normalizeH="0" baseline="0" noProof="0" dirty="0">
                  <a:ln>
                    <a:noFill/>
                  </a:ln>
                  <a:solidFill>
                    <a:sysClr val="windowText" lastClr="000000"/>
                  </a:solidFill>
                  <a:effectLst/>
                  <a:uLnTx/>
                  <a:uFillTx/>
                  <a:ea typeface="Times New Roman" panose="02020603050405020304" pitchFamily="18" charset="0"/>
                  <a:cs typeface="Calibri" panose="020F0502020204030204" pitchFamily="34" charset="0"/>
                </a:endParaRPr>
              </a:p>
            </p:txBody>
          </p:sp>
        </p:grpSp>
        <p:sp>
          <p:nvSpPr>
            <p:cNvPr id="8" name="Google Shape;247;p16">
              <a:extLst>
                <a:ext uri="{FF2B5EF4-FFF2-40B4-BE49-F238E27FC236}">
                  <a16:creationId xmlns:a16="http://schemas.microsoft.com/office/drawing/2014/main" xmlns="" id="{4C5FEAA6-C1A5-DF7B-D2F5-714151262C61}"/>
                </a:ext>
              </a:extLst>
            </p:cNvPr>
            <p:cNvSpPr txBox="1"/>
            <p:nvPr/>
          </p:nvSpPr>
          <p:spPr>
            <a:xfrm>
              <a:off x="79426" y="2093828"/>
              <a:ext cx="3115906" cy="727871"/>
            </a:xfrm>
            <a:prstGeom prst="rect">
              <a:avLst/>
            </a:prstGeom>
            <a:noFill/>
            <a:ln>
              <a:noFill/>
            </a:ln>
          </p:spPr>
          <p:txBody>
            <a:bodyPr spcFirstLastPara="1" wrap="square" lIns="91425" tIns="45700" rIns="91425" bIns="45700" anchor="t" anchorCtr="0">
              <a:spAutoFit/>
            </a:bodyPr>
            <a:lstStyle/>
            <a:p>
              <a:pPr marL="342900" marR="0" lvl="0" indent="-342900" algn="r" defTabSz="914400" eaLnBrk="1" fontAlgn="auto" latinLnBrk="0" hangingPunct="1">
                <a:lnSpc>
                  <a:spcPct val="100000"/>
                </a:lnSpc>
                <a:spcBef>
                  <a:spcPts val="0"/>
                </a:spcBef>
                <a:spcAft>
                  <a:spcPts val="0"/>
                </a:spcAft>
                <a:buClrTx/>
                <a:buSzTx/>
                <a:buFont typeface="+mj-lt"/>
                <a:buAutoNum type="arabicParenR" startAt="7"/>
                <a:tabLst/>
                <a:defRPr/>
              </a:pPr>
              <a:r>
                <a:rPr kumimoji="0" lang="sr-Cyrl-RS" sz="2000" b="0" i="0" u="none" strike="noStrike" kern="1200" cap="none" spc="0" normalizeH="0" baseline="0" noProof="0">
                  <a:ln>
                    <a:noFill/>
                  </a:ln>
                  <a:solidFill>
                    <a:srgbClr val="3F3F3F"/>
                  </a:solidFill>
                  <a:effectLst/>
                  <a:uLnTx/>
                  <a:uFillTx/>
                  <a:ea typeface="Lora" pitchFamily="2" charset="-18"/>
                  <a:cs typeface="Calibri" panose="020F0502020204030204" pitchFamily="34" charset="0"/>
                </a:rPr>
                <a:t>Набавка зелених производа или услуга</a:t>
              </a:r>
              <a:endParaRPr kumimoji="0" lang="en-US" sz="2000" b="0" i="0" u="none" strike="noStrike" kern="0" cap="none" spc="0" normalizeH="0" baseline="0" noProof="0">
                <a:ln>
                  <a:noFill/>
                </a:ln>
                <a:solidFill>
                  <a:sysClr val="windowText" lastClr="000000"/>
                </a:solidFill>
                <a:effectLst/>
                <a:uLnTx/>
                <a:uFillTx/>
                <a:ea typeface="Times New Roman" panose="02020603050405020304" pitchFamily="18" charset="0"/>
                <a:cs typeface="Calibri" panose="020F0502020204030204" pitchFamily="34" charset="0"/>
              </a:endParaRPr>
            </a:p>
          </p:txBody>
        </p:sp>
      </p:grpSp>
    </p:spTree>
    <p:extLst>
      <p:ext uri="{BB962C8B-B14F-4D97-AF65-F5344CB8AC3E}">
        <p14:creationId xmlns:p14="http://schemas.microsoft.com/office/powerpoint/2010/main" val="159228862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4E005DC1-7DC7-6004-5D14-6EE290990623}"/>
            </a:ext>
          </a:extLst>
        </p:cNvPr>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xmlns="" id="{3A9DF8FA-1DAD-FB2D-097F-21D63772B96F}"/>
              </a:ext>
            </a:extLst>
          </p:cNvPr>
          <p:cNvGraphicFramePr>
            <a:graphicFrameLocks noGrp="1"/>
          </p:cNvGraphicFramePr>
          <p:nvPr/>
        </p:nvGraphicFramePr>
        <p:xfrm>
          <a:off x="334161" y="297906"/>
          <a:ext cx="11623377" cy="396240"/>
        </p:xfrm>
        <a:graphic>
          <a:graphicData uri="http://schemas.openxmlformats.org/drawingml/2006/table">
            <a:tbl>
              <a:tblPr firstRow="1" bandRow="1">
                <a:tableStyleId>{93296810-A885-4BE3-A3E7-6D5BEEA58F35}</a:tableStyleId>
              </a:tblPr>
              <a:tblGrid>
                <a:gridCol w="11623377">
                  <a:extLst>
                    <a:ext uri="{9D8B030D-6E8A-4147-A177-3AD203B41FA5}">
                      <a16:colId xmlns:a16="http://schemas.microsoft.com/office/drawing/2014/main" xmlns="" val="3832995452"/>
                    </a:ext>
                  </a:extLst>
                </a:gridCol>
              </a:tblGrid>
              <a:tr h="244705">
                <a:tc>
                  <a:txBody>
                    <a:bodyPr/>
                    <a:lstStyle/>
                    <a:p>
                      <a:pPr algn="l"/>
                      <a:r>
                        <a:rPr lang="ru-RU" sz="2000" dirty="0">
                          <a:solidFill>
                            <a:srgbClr val="009900"/>
                          </a:solidFill>
                        </a:rPr>
                        <a:t>Сесија </a:t>
                      </a:r>
                      <a:r>
                        <a:rPr lang="en-US" sz="2000" dirty="0">
                          <a:solidFill>
                            <a:srgbClr val="009900"/>
                          </a:solidFill>
                        </a:rPr>
                        <a:t>10</a:t>
                      </a:r>
                      <a:r>
                        <a:rPr lang="ru-RU" sz="2000" dirty="0">
                          <a:solidFill>
                            <a:srgbClr val="009900"/>
                          </a:solidFill>
                        </a:rPr>
                        <a:t> Зелене набавке</a:t>
                      </a:r>
                    </a:p>
                  </a:txBody>
                  <a:tcPr>
                    <a:lnB w="12700" cap="flat" cmpd="sng" algn="ctr">
                      <a:solidFill>
                        <a:srgbClr val="002060"/>
                      </a:solidFill>
                      <a:prstDash val="solid"/>
                      <a:round/>
                      <a:headEnd type="none" w="med" len="med"/>
                      <a:tailEnd type="none" w="med" len="med"/>
                    </a:lnB>
                    <a:noFill/>
                  </a:tcPr>
                </a:tc>
                <a:extLst>
                  <a:ext uri="{0D108BD9-81ED-4DB2-BD59-A6C34878D82A}">
                    <a16:rowId xmlns:a16="http://schemas.microsoft.com/office/drawing/2014/main" xmlns="" val="4263483931"/>
                  </a:ext>
                </a:extLst>
              </a:tr>
            </a:tbl>
          </a:graphicData>
        </a:graphic>
      </p:graphicFrame>
      <p:sp>
        <p:nvSpPr>
          <p:cNvPr id="3" name="TextBox 2">
            <a:extLst>
              <a:ext uri="{FF2B5EF4-FFF2-40B4-BE49-F238E27FC236}">
                <a16:creationId xmlns:a16="http://schemas.microsoft.com/office/drawing/2014/main" xmlns="" id="{6C95BBBE-25E5-DE2F-4F89-F806BA39C9CE}"/>
              </a:ext>
            </a:extLst>
          </p:cNvPr>
          <p:cNvSpPr txBox="1"/>
          <p:nvPr/>
        </p:nvSpPr>
        <p:spPr>
          <a:xfrm>
            <a:off x="334161" y="799190"/>
            <a:ext cx="11623377" cy="5632311"/>
          </a:xfrm>
          <a:prstGeom prst="rect">
            <a:avLst/>
          </a:prstGeom>
          <a:noFill/>
        </p:spPr>
        <p:txBody>
          <a:bodyPr wrap="square">
            <a:spAutoFit/>
          </a:bodyPr>
          <a:lstStyle/>
          <a:p>
            <a:pPr marL="285750" indent="-285750" algn="just">
              <a:buFont typeface="Wingdings" panose="05000000000000000000" pitchFamily="2" charset="2"/>
              <a:buChar char="q"/>
            </a:pPr>
            <a:r>
              <a:rPr lang="ru-RU" sz="2000" dirty="0"/>
              <a:t>Зелена набавка подразумева постављање специфичних еколошких критеријума и захтева у процесу набавке. </a:t>
            </a:r>
          </a:p>
          <a:p>
            <a:pPr marL="285750" indent="-285750" algn="just">
              <a:buFont typeface="Wingdings" panose="05000000000000000000" pitchFamily="2" charset="2"/>
              <a:buChar char="q"/>
            </a:pPr>
            <a:endParaRPr lang="ru-RU" sz="2000" dirty="0"/>
          </a:p>
          <a:p>
            <a:pPr marL="285750" indent="-285750" algn="just">
              <a:buFont typeface="Wingdings" panose="05000000000000000000" pitchFamily="2" charset="2"/>
              <a:buChar char="q"/>
            </a:pPr>
            <a:r>
              <a:rPr lang="ru-RU" sz="2000" dirty="0"/>
              <a:t>Критеријуми обухватају  различите аспекте, као што су енергетска ефикасност, штедња ресурса, смањење отпада, смањење емисија, коришћење обновљивих и еколошких материјала као и разматрање целокупног животног циклуса производа. </a:t>
            </a:r>
          </a:p>
          <a:p>
            <a:pPr marL="285750" indent="-285750" algn="just">
              <a:buFont typeface="Wingdings" panose="05000000000000000000" pitchFamily="2" charset="2"/>
              <a:buChar char="q"/>
            </a:pPr>
            <a:endParaRPr lang="ru-RU" sz="2000" dirty="0"/>
          </a:p>
          <a:p>
            <a:pPr marL="342900" indent="-342900" algn="just">
              <a:buFont typeface="Wingdings" panose="05000000000000000000" pitchFamily="2" charset="2"/>
              <a:buChar char="q"/>
            </a:pPr>
            <a:r>
              <a:rPr lang="ru-RU" sz="2000" dirty="0"/>
              <a:t>Препоруке за зелене набавке:</a:t>
            </a:r>
          </a:p>
          <a:p>
            <a:pPr marL="342900" indent="-342900" algn="just">
              <a:buFont typeface="Wingdings" panose="05000000000000000000" pitchFamily="2" charset="2"/>
              <a:buChar char="q"/>
            </a:pPr>
            <a:endParaRPr lang="ru-RU" sz="2000" dirty="0"/>
          </a:p>
          <a:p>
            <a:pPr marL="342900" indent="-342900" algn="just">
              <a:buFont typeface="Wingdings" panose="05000000000000000000" pitchFamily="2" charset="2"/>
              <a:buChar char="Ø"/>
            </a:pPr>
            <a:r>
              <a:rPr lang="ru-RU" sz="2000" dirty="0"/>
              <a:t>Куповати производе са веродостојним еколошким ознакама или сертификатима трећих страна, производима високе енергетске ефикасности, производима који су направљени од рециклираних материјала или обновљених производа, производима који су направљени од нетоксичних, биоразградивих или рециклираних материјала и производима који помажу ефикасном коришћењу ресурса или стварају мање емисија/отпада. </a:t>
            </a:r>
          </a:p>
          <a:p>
            <a:pPr marL="342900" indent="-342900" algn="just">
              <a:buFont typeface="Wingdings" panose="05000000000000000000" pitchFamily="2" charset="2"/>
              <a:buChar char="Ø"/>
            </a:pPr>
            <a:endParaRPr lang="ru-RU" sz="2000" dirty="0"/>
          </a:p>
          <a:p>
            <a:pPr marL="342900" indent="-342900" algn="just">
              <a:buFont typeface="Wingdings" panose="05000000000000000000" pitchFamily="2" charset="2"/>
              <a:buChar char="Ø"/>
            </a:pPr>
            <a:r>
              <a:rPr lang="ru-RU" sz="2000" dirty="0"/>
              <a:t>За почетак применити зелене набавке, код предмета као што су фотокопир папир, санитарна галантерија, штампачи, скенери, санитарна опрема, папирна галантерија, средства за чишћење, пнеуматици, намештај, боје и лакови, клима уређаји, лаптопови и бела техника.</a:t>
            </a:r>
          </a:p>
        </p:txBody>
      </p:sp>
    </p:spTree>
    <p:extLst>
      <p:ext uri="{BB962C8B-B14F-4D97-AF65-F5344CB8AC3E}">
        <p14:creationId xmlns:p14="http://schemas.microsoft.com/office/powerpoint/2010/main" val="29976597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4E005DC1-7DC7-6004-5D14-6EE290990623}"/>
            </a:ext>
          </a:extLst>
        </p:cNvPr>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xmlns="" id="{3A9DF8FA-1DAD-FB2D-097F-21D63772B96F}"/>
              </a:ext>
            </a:extLst>
          </p:cNvPr>
          <p:cNvGraphicFramePr>
            <a:graphicFrameLocks noGrp="1"/>
          </p:cNvGraphicFramePr>
          <p:nvPr/>
        </p:nvGraphicFramePr>
        <p:xfrm>
          <a:off x="334161" y="297906"/>
          <a:ext cx="11623377" cy="396240"/>
        </p:xfrm>
        <a:graphic>
          <a:graphicData uri="http://schemas.openxmlformats.org/drawingml/2006/table">
            <a:tbl>
              <a:tblPr firstRow="1" bandRow="1">
                <a:tableStyleId>{93296810-A885-4BE3-A3E7-6D5BEEA58F35}</a:tableStyleId>
              </a:tblPr>
              <a:tblGrid>
                <a:gridCol w="11623377">
                  <a:extLst>
                    <a:ext uri="{9D8B030D-6E8A-4147-A177-3AD203B41FA5}">
                      <a16:colId xmlns:a16="http://schemas.microsoft.com/office/drawing/2014/main" xmlns="" val="3832995452"/>
                    </a:ext>
                  </a:extLst>
                </a:gridCol>
              </a:tblGrid>
              <a:tr h="244705">
                <a:tc>
                  <a:txBody>
                    <a:bodyPr/>
                    <a:lstStyle/>
                    <a:p>
                      <a:pPr algn="l"/>
                      <a:r>
                        <a:rPr lang="ru-RU" sz="2000" dirty="0">
                          <a:solidFill>
                            <a:srgbClr val="009900"/>
                          </a:solidFill>
                        </a:rPr>
                        <a:t>Сесија </a:t>
                      </a:r>
                      <a:r>
                        <a:rPr lang="en-US" sz="2000" dirty="0">
                          <a:solidFill>
                            <a:srgbClr val="009900"/>
                          </a:solidFill>
                        </a:rPr>
                        <a:t>10</a:t>
                      </a:r>
                      <a:r>
                        <a:rPr lang="ru-RU" sz="2000" dirty="0">
                          <a:solidFill>
                            <a:srgbClr val="009900"/>
                          </a:solidFill>
                        </a:rPr>
                        <a:t> Зелене набавке</a:t>
                      </a:r>
                    </a:p>
                  </a:txBody>
                  <a:tcPr>
                    <a:lnB w="12700" cap="flat" cmpd="sng" algn="ctr">
                      <a:solidFill>
                        <a:srgbClr val="002060"/>
                      </a:solidFill>
                      <a:prstDash val="solid"/>
                      <a:round/>
                      <a:headEnd type="none" w="med" len="med"/>
                      <a:tailEnd type="none" w="med" len="med"/>
                    </a:lnB>
                    <a:noFill/>
                  </a:tcPr>
                </a:tc>
                <a:extLst>
                  <a:ext uri="{0D108BD9-81ED-4DB2-BD59-A6C34878D82A}">
                    <a16:rowId xmlns:a16="http://schemas.microsoft.com/office/drawing/2014/main" xmlns="" val="4263483931"/>
                  </a:ext>
                </a:extLst>
              </a:tr>
            </a:tbl>
          </a:graphicData>
        </a:graphic>
      </p:graphicFrame>
      <p:pic>
        <p:nvPicPr>
          <p:cNvPr id="8" name="Picture 7" descr="A blue and white sign with arrows&#10;&#10;AI-generated content may be incorrect.">
            <a:extLst>
              <a:ext uri="{FF2B5EF4-FFF2-40B4-BE49-F238E27FC236}">
                <a16:creationId xmlns:a16="http://schemas.microsoft.com/office/drawing/2014/main" xmlns="" id="{DFD06A51-E5B4-495E-2E47-38305D051BE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54995" y="4439320"/>
            <a:ext cx="952500" cy="1504950"/>
          </a:xfrm>
          <a:prstGeom prst="rect">
            <a:avLst/>
          </a:prstGeom>
        </p:spPr>
      </p:pic>
      <p:pic>
        <p:nvPicPr>
          <p:cNvPr id="10" name="Picture 9" descr="A black and white logo&#10;&#10;AI-generated content may be incorrect.">
            <a:extLst>
              <a:ext uri="{FF2B5EF4-FFF2-40B4-BE49-F238E27FC236}">
                <a16:creationId xmlns:a16="http://schemas.microsoft.com/office/drawing/2014/main" xmlns="" id="{D1E6147F-AEA0-C1E6-F2E1-854C3BB48CB6}"/>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076350" y="4499845"/>
            <a:ext cx="952500" cy="1409700"/>
          </a:xfrm>
          <a:prstGeom prst="rect">
            <a:avLst/>
          </a:prstGeom>
        </p:spPr>
      </p:pic>
      <p:pic>
        <p:nvPicPr>
          <p:cNvPr id="12" name="Picture 11" descr="A blue and white logo&#10;&#10;AI-generated content may be incorrect.">
            <a:extLst>
              <a:ext uri="{FF2B5EF4-FFF2-40B4-BE49-F238E27FC236}">
                <a16:creationId xmlns:a16="http://schemas.microsoft.com/office/drawing/2014/main" xmlns="" id="{61F72E0D-C23D-82F7-404B-3FED53621D56}"/>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1005038" y="3226697"/>
            <a:ext cx="952500" cy="1028700"/>
          </a:xfrm>
          <a:prstGeom prst="rect">
            <a:avLst/>
          </a:prstGeom>
        </p:spPr>
      </p:pic>
      <p:pic>
        <p:nvPicPr>
          <p:cNvPr id="16" name="Picture 15" descr="A green logo with a leaf&#10;&#10;AI-generated content may be incorrect.">
            <a:extLst>
              <a:ext uri="{FF2B5EF4-FFF2-40B4-BE49-F238E27FC236}">
                <a16:creationId xmlns:a16="http://schemas.microsoft.com/office/drawing/2014/main" xmlns="" id="{67216572-111C-A631-1DD4-3A392B2E50DE}"/>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2936008" y="4718920"/>
            <a:ext cx="952500" cy="1190625"/>
          </a:xfrm>
          <a:prstGeom prst="rect">
            <a:avLst/>
          </a:prstGeom>
        </p:spPr>
      </p:pic>
      <p:pic>
        <p:nvPicPr>
          <p:cNvPr id="18" name="Picture 17" descr="A logo for a company&#10;&#10;AI-generated content may be incorrect.">
            <a:extLst>
              <a:ext uri="{FF2B5EF4-FFF2-40B4-BE49-F238E27FC236}">
                <a16:creationId xmlns:a16="http://schemas.microsoft.com/office/drawing/2014/main" xmlns="" id="{6F317BA2-717E-CC1F-C182-40FA72C3BAE0}"/>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5479244" y="4972720"/>
            <a:ext cx="952500" cy="971550"/>
          </a:xfrm>
          <a:prstGeom prst="rect">
            <a:avLst/>
          </a:prstGeom>
        </p:spPr>
      </p:pic>
      <p:pic>
        <p:nvPicPr>
          <p:cNvPr id="20" name="Picture 19" descr="A green and white logo&#10;&#10;AI-generated content may be incorrect.">
            <a:extLst>
              <a:ext uri="{FF2B5EF4-FFF2-40B4-BE49-F238E27FC236}">
                <a16:creationId xmlns:a16="http://schemas.microsoft.com/office/drawing/2014/main" xmlns="" id="{A9928CBB-C8C4-03B1-916F-24FC1D43F403}"/>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1579385" y="4585570"/>
            <a:ext cx="952500" cy="1323975"/>
          </a:xfrm>
          <a:prstGeom prst="rect">
            <a:avLst/>
          </a:prstGeom>
        </p:spPr>
      </p:pic>
      <p:pic>
        <p:nvPicPr>
          <p:cNvPr id="22" name="Picture 21" descr="A green and white logo&#10;&#10;AI-generated content may be incorrect.">
            <a:extLst>
              <a:ext uri="{FF2B5EF4-FFF2-40B4-BE49-F238E27FC236}">
                <a16:creationId xmlns:a16="http://schemas.microsoft.com/office/drawing/2014/main" xmlns="" id="{4E361BC3-C6F2-CDAE-327D-4F2FC32FF55E}"/>
              </a:ext>
            </a:extLst>
          </p:cNvPr>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5292881" y="3158653"/>
            <a:ext cx="952500" cy="990600"/>
          </a:xfrm>
          <a:prstGeom prst="rect">
            <a:avLst/>
          </a:prstGeom>
        </p:spPr>
      </p:pic>
      <p:pic>
        <p:nvPicPr>
          <p:cNvPr id="26" name="Picture 25" descr="A green and red stamp&#10;&#10;AI-generated content may be incorrect.">
            <a:extLst>
              <a:ext uri="{FF2B5EF4-FFF2-40B4-BE49-F238E27FC236}">
                <a16:creationId xmlns:a16="http://schemas.microsoft.com/office/drawing/2014/main" xmlns="" id="{B22D4649-155C-E233-578A-A3F86D59E1F0}"/>
              </a:ext>
            </a:extLst>
          </p:cNvPr>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6703634" y="4998478"/>
            <a:ext cx="952500" cy="971550"/>
          </a:xfrm>
          <a:prstGeom prst="rect">
            <a:avLst/>
          </a:prstGeom>
        </p:spPr>
      </p:pic>
      <p:pic>
        <p:nvPicPr>
          <p:cNvPr id="30" name="Picture 29" descr="A logo with a leaf and stars&#10;&#10;AI-generated content may be incorrect.">
            <a:extLst>
              <a:ext uri="{FF2B5EF4-FFF2-40B4-BE49-F238E27FC236}">
                <a16:creationId xmlns:a16="http://schemas.microsoft.com/office/drawing/2014/main" xmlns="" id="{95A4C2D0-A897-038E-3173-A3857FAC8997}"/>
              </a:ext>
            </a:extLst>
          </p:cNvPr>
          <p:cNvPicPr>
            <a:picLocks noChangeAspect="1"/>
          </p:cNvPicPr>
          <p:nvPr/>
        </p:nvPicPr>
        <p:blipFill>
          <a:blip r:embed="rId11">
            <a:extLst>
              <a:ext uri="{28A0092B-C50C-407E-A947-70E740481C1C}">
                <a14:useLocalDpi xmlns:a14="http://schemas.microsoft.com/office/drawing/2010/main" val="0"/>
              </a:ext>
            </a:extLst>
          </a:blip>
          <a:stretch>
            <a:fillRect/>
          </a:stretch>
        </p:blipFill>
        <p:spPr>
          <a:xfrm>
            <a:off x="2944070" y="3177703"/>
            <a:ext cx="952500" cy="1181100"/>
          </a:xfrm>
          <a:prstGeom prst="rect">
            <a:avLst/>
          </a:prstGeom>
        </p:spPr>
      </p:pic>
      <p:pic>
        <p:nvPicPr>
          <p:cNvPr id="34" name="Picture 33" descr="A blue logo with white text&#10;&#10;AI-generated content may be incorrect.">
            <a:extLst>
              <a:ext uri="{FF2B5EF4-FFF2-40B4-BE49-F238E27FC236}">
                <a16:creationId xmlns:a16="http://schemas.microsoft.com/office/drawing/2014/main" xmlns="" id="{9AB9AB98-1EF1-04D4-EAD1-5D34D81C10EF}"/>
              </a:ext>
            </a:extLst>
          </p:cNvPr>
          <p:cNvPicPr>
            <a:picLocks noChangeAspect="1"/>
          </p:cNvPicPr>
          <p:nvPr/>
        </p:nvPicPr>
        <p:blipFill>
          <a:blip r:embed="rId12">
            <a:extLst>
              <a:ext uri="{28A0092B-C50C-407E-A947-70E740481C1C}">
                <a14:useLocalDpi xmlns:a14="http://schemas.microsoft.com/office/drawing/2010/main" val="0"/>
              </a:ext>
            </a:extLst>
          </a:blip>
          <a:stretch>
            <a:fillRect/>
          </a:stretch>
        </p:blipFill>
        <p:spPr>
          <a:xfrm>
            <a:off x="1688798" y="3177703"/>
            <a:ext cx="952500" cy="971550"/>
          </a:xfrm>
          <a:prstGeom prst="rect">
            <a:avLst/>
          </a:prstGeom>
        </p:spPr>
      </p:pic>
      <p:pic>
        <p:nvPicPr>
          <p:cNvPr id="36" name="Picture 35" descr="A logo with a star and leaf&#10;&#10;AI-generated content may be incorrect.">
            <a:extLst>
              <a:ext uri="{FF2B5EF4-FFF2-40B4-BE49-F238E27FC236}">
                <a16:creationId xmlns:a16="http://schemas.microsoft.com/office/drawing/2014/main" xmlns="" id="{E347C692-E81D-42CE-BF55-99CA2EE8F149}"/>
              </a:ext>
            </a:extLst>
          </p:cNvPr>
          <p:cNvPicPr>
            <a:picLocks noChangeAspect="1"/>
          </p:cNvPicPr>
          <p:nvPr/>
        </p:nvPicPr>
        <p:blipFill>
          <a:blip r:embed="rId13">
            <a:extLst>
              <a:ext uri="{28A0092B-C50C-407E-A947-70E740481C1C}">
                <a14:useLocalDpi xmlns:a14="http://schemas.microsoft.com/office/drawing/2010/main" val="0"/>
              </a:ext>
            </a:extLst>
          </a:blip>
          <a:stretch>
            <a:fillRect/>
          </a:stretch>
        </p:blipFill>
        <p:spPr>
          <a:xfrm>
            <a:off x="433526" y="3206278"/>
            <a:ext cx="952500" cy="952500"/>
          </a:xfrm>
          <a:prstGeom prst="rect">
            <a:avLst/>
          </a:prstGeom>
        </p:spPr>
      </p:pic>
      <p:pic>
        <p:nvPicPr>
          <p:cNvPr id="38" name="Picture 37" descr="A green flag with white stars&#10;&#10;AI-generated content may be incorrect.">
            <a:extLst>
              <a:ext uri="{FF2B5EF4-FFF2-40B4-BE49-F238E27FC236}">
                <a16:creationId xmlns:a16="http://schemas.microsoft.com/office/drawing/2014/main" xmlns="" id="{DCF239B7-1810-D303-0BF4-BAE411A5ED53}"/>
              </a:ext>
            </a:extLst>
          </p:cNvPr>
          <p:cNvPicPr>
            <a:picLocks noChangeAspect="1"/>
          </p:cNvPicPr>
          <p:nvPr/>
        </p:nvPicPr>
        <p:blipFill>
          <a:blip r:embed="rId14">
            <a:extLst>
              <a:ext uri="{28A0092B-C50C-407E-A947-70E740481C1C}">
                <a14:useLocalDpi xmlns:a14="http://schemas.microsoft.com/office/drawing/2010/main" val="0"/>
              </a:ext>
            </a:extLst>
          </a:blip>
          <a:stretch>
            <a:fillRect/>
          </a:stretch>
        </p:blipFill>
        <p:spPr>
          <a:xfrm>
            <a:off x="9245383" y="5083487"/>
            <a:ext cx="952500" cy="638175"/>
          </a:xfrm>
          <a:prstGeom prst="rect">
            <a:avLst/>
          </a:prstGeom>
        </p:spPr>
      </p:pic>
      <p:pic>
        <p:nvPicPr>
          <p:cNvPr id="42" name="Picture 41" descr="A logo of a company&#10;&#10;AI-generated content may be incorrect.">
            <a:extLst>
              <a:ext uri="{FF2B5EF4-FFF2-40B4-BE49-F238E27FC236}">
                <a16:creationId xmlns:a16="http://schemas.microsoft.com/office/drawing/2014/main" xmlns="" id="{FB87D096-41DE-92CB-BEDB-0FB965EC0974}"/>
              </a:ext>
            </a:extLst>
          </p:cNvPr>
          <p:cNvPicPr>
            <a:picLocks noChangeAspect="1"/>
          </p:cNvPicPr>
          <p:nvPr/>
        </p:nvPicPr>
        <p:blipFill>
          <a:blip r:embed="rId15">
            <a:extLst>
              <a:ext uri="{28A0092B-C50C-407E-A947-70E740481C1C}">
                <a14:useLocalDpi xmlns:a14="http://schemas.microsoft.com/office/drawing/2010/main" val="0"/>
              </a:ext>
            </a:extLst>
          </a:blip>
          <a:stretch>
            <a:fillRect/>
          </a:stretch>
        </p:blipFill>
        <p:spPr>
          <a:xfrm>
            <a:off x="6512354" y="3177703"/>
            <a:ext cx="952500" cy="1152525"/>
          </a:xfrm>
          <a:prstGeom prst="rect">
            <a:avLst/>
          </a:prstGeom>
        </p:spPr>
      </p:pic>
      <p:pic>
        <p:nvPicPr>
          <p:cNvPr id="48" name="Picture 47" descr="A green logo with white text&#10;&#10;AI-generated content may be incorrect.">
            <a:extLst>
              <a:ext uri="{FF2B5EF4-FFF2-40B4-BE49-F238E27FC236}">
                <a16:creationId xmlns:a16="http://schemas.microsoft.com/office/drawing/2014/main" xmlns="" id="{724392CF-36C5-DD88-963D-3589C224E85A}"/>
              </a:ext>
            </a:extLst>
          </p:cNvPr>
          <p:cNvPicPr>
            <a:picLocks noChangeAspect="1"/>
          </p:cNvPicPr>
          <p:nvPr/>
        </p:nvPicPr>
        <p:blipFill>
          <a:blip r:embed="rId16">
            <a:extLst>
              <a:ext uri="{28A0092B-C50C-407E-A947-70E740481C1C}">
                <a14:useLocalDpi xmlns:a14="http://schemas.microsoft.com/office/drawing/2010/main" val="0"/>
              </a:ext>
            </a:extLst>
          </a:blip>
          <a:stretch>
            <a:fillRect/>
          </a:stretch>
        </p:blipFill>
        <p:spPr>
          <a:xfrm>
            <a:off x="4057589" y="3200351"/>
            <a:ext cx="952500" cy="1190625"/>
          </a:xfrm>
          <a:prstGeom prst="rect">
            <a:avLst/>
          </a:prstGeom>
        </p:spPr>
      </p:pic>
      <p:pic>
        <p:nvPicPr>
          <p:cNvPr id="50" name="Picture 49" descr="A green circle with white lines&#10;&#10;AI-generated content may be incorrect.">
            <a:extLst>
              <a:ext uri="{FF2B5EF4-FFF2-40B4-BE49-F238E27FC236}">
                <a16:creationId xmlns:a16="http://schemas.microsoft.com/office/drawing/2014/main" xmlns="" id="{A2BC16D1-B4A2-1652-EE70-F86CC75E7EB1}"/>
              </a:ext>
            </a:extLst>
          </p:cNvPr>
          <p:cNvPicPr>
            <a:picLocks noChangeAspect="1"/>
          </p:cNvPicPr>
          <p:nvPr/>
        </p:nvPicPr>
        <p:blipFill>
          <a:blip r:embed="rId17">
            <a:extLst>
              <a:ext uri="{28A0092B-C50C-407E-A947-70E740481C1C}">
                <a14:useLocalDpi xmlns:a14="http://schemas.microsoft.com/office/drawing/2010/main" val="0"/>
              </a:ext>
            </a:extLst>
          </a:blip>
          <a:stretch>
            <a:fillRect/>
          </a:stretch>
        </p:blipFill>
        <p:spPr>
          <a:xfrm>
            <a:off x="7817822" y="3226697"/>
            <a:ext cx="952500" cy="952500"/>
          </a:xfrm>
          <a:prstGeom prst="rect">
            <a:avLst/>
          </a:prstGeom>
        </p:spPr>
      </p:pic>
      <p:pic>
        <p:nvPicPr>
          <p:cNvPr id="52" name="Picture 51" descr="A logo with text on it&#10;&#10;AI-generated content may be incorrect.">
            <a:extLst>
              <a:ext uri="{FF2B5EF4-FFF2-40B4-BE49-F238E27FC236}">
                <a16:creationId xmlns:a16="http://schemas.microsoft.com/office/drawing/2014/main" xmlns="" id="{A02D8591-2459-F378-73DB-B33443DE8FC5}"/>
              </a:ext>
            </a:extLst>
          </p:cNvPr>
          <p:cNvPicPr>
            <a:picLocks noChangeAspect="1"/>
          </p:cNvPicPr>
          <p:nvPr/>
        </p:nvPicPr>
        <p:blipFill>
          <a:blip r:embed="rId18">
            <a:extLst>
              <a:ext uri="{28A0092B-C50C-407E-A947-70E740481C1C}">
                <a14:useLocalDpi xmlns:a14="http://schemas.microsoft.com/office/drawing/2010/main" val="0"/>
              </a:ext>
            </a:extLst>
          </a:blip>
          <a:stretch>
            <a:fillRect/>
          </a:stretch>
        </p:blipFill>
        <p:spPr>
          <a:xfrm>
            <a:off x="7954676" y="4935850"/>
            <a:ext cx="952500" cy="933450"/>
          </a:xfrm>
          <a:prstGeom prst="rect">
            <a:avLst/>
          </a:prstGeom>
        </p:spPr>
      </p:pic>
      <p:pic>
        <p:nvPicPr>
          <p:cNvPr id="55" name="Picture 54">
            <a:extLst>
              <a:ext uri="{FF2B5EF4-FFF2-40B4-BE49-F238E27FC236}">
                <a16:creationId xmlns:a16="http://schemas.microsoft.com/office/drawing/2014/main" xmlns="" id="{B0FA5EDB-C6C1-854D-DD4B-E34DED640F33}"/>
              </a:ext>
            </a:extLst>
          </p:cNvPr>
          <p:cNvPicPr>
            <a:picLocks noChangeAspect="1"/>
          </p:cNvPicPr>
          <p:nvPr/>
        </p:nvPicPr>
        <p:blipFill>
          <a:blip r:embed="rId19">
            <a:extLst>
              <a:ext uri="{28A0092B-C50C-407E-A947-70E740481C1C}">
                <a14:useLocalDpi xmlns:a14="http://schemas.microsoft.com/office/drawing/2010/main" val="0"/>
              </a:ext>
            </a:extLst>
          </a:blip>
          <a:stretch>
            <a:fillRect/>
          </a:stretch>
        </p:blipFill>
        <p:spPr>
          <a:xfrm>
            <a:off x="9123290" y="3322165"/>
            <a:ext cx="1353820" cy="663575"/>
          </a:xfrm>
          <a:prstGeom prst="rect">
            <a:avLst/>
          </a:prstGeom>
        </p:spPr>
      </p:pic>
      <p:sp>
        <p:nvSpPr>
          <p:cNvPr id="57" name="TextBox 56">
            <a:extLst>
              <a:ext uri="{FF2B5EF4-FFF2-40B4-BE49-F238E27FC236}">
                <a16:creationId xmlns:a16="http://schemas.microsoft.com/office/drawing/2014/main" xmlns="" id="{AE05BD56-276B-71C9-22B8-5E19B7961C06}"/>
              </a:ext>
            </a:extLst>
          </p:cNvPr>
          <p:cNvSpPr txBox="1"/>
          <p:nvPr/>
        </p:nvSpPr>
        <p:spPr>
          <a:xfrm>
            <a:off x="314910" y="803015"/>
            <a:ext cx="11621794" cy="2246769"/>
          </a:xfrm>
          <a:prstGeom prst="rect">
            <a:avLst/>
          </a:prstGeom>
          <a:noFill/>
        </p:spPr>
        <p:txBody>
          <a:bodyPr wrap="square">
            <a:spAutoFit/>
          </a:bodyPr>
          <a:lstStyle/>
          <a:p>
            <a:pPr marL="342900" indent="-342900" algn="just">
              <a:buFont typeface="Wingdings" panose="05000000000000000000" pitchFamily="2" charset="2"/>
              <a:buChar char="Ø"/>
            </a:pPr>
            <a:r>
              <a:rPr lang="sr-Cyrl-RS" sz="2000" dirty="0"/>
              <a:t>Индекс еколошких ознака је највећи светски каталог еколошких ознака, који прати 456 еколошких ознака из 199 земаља и 25 индустријских сектора. </a:t>
            </a:r>
            <a:r>
              <a:rPr lang="en-US" sz="2000" dirty="0">
                <a:hlinkClick r:id="rId20"/>
              </a:rPr>
              <a:t>https://www.ecolabelindex.com/</a:t>
            </a:r>
            <a:endParaRPr lang="sr-Cyrl-RS" sz="2000" dirty="0"/>
          </a:p>
          <a:p>
            <a:pPr marL="342900" indent="-342900">
              <a:buFont typeface="Wingdings" panose="05000000000000000000" pitchFamily="2" charset="2"/>
              <a:buChar char="Ø"/>
            </a:pPr>
            <a:endParaRPr lang="en-US" sz="2000" dirty="0"/>
          </a:p>
          <a:p>
            <a:pPr marL="342900" indent="-342900">
              <a:buFont typeface="Wingdings" panose="05000000000000000000" pitchFamily="2" charset="2"/>
              <a:buChar char="Ø"/>
            </a:pPr>
            <a:r>
              <a:rPr lang="sr-Cyrl-RS" sz="2000" dirty="0"/>
              <a:t>Плави анђео, Нордијски лабуд и Аустријски еко знак …  </a:t>
            </a:r>
          </a:p>
          <a:p>
            <a:pPr marL="342900" indent="-342900">
              <a:buFont typeface="Wingdings" panose="05000000000000000000" pitchFamily="2" charset="2"/>
              <a:buChar char="Ø"/>
            </a:pPr>
            <a:endParaRPr lang="sr-Cyrl-RS" sz="2000" dirty="0"/>
          </a:p>
          <a:p>
            <a:pPr marL="342900" indent="-342900">
              <a:buFont typeface="Wingdings" panose="05000000000000000000" pitchFamily="2" charset="2"/>
              <a:buChar char="Ø"/>
            </a:pPr>
            <a:r>
              <a:rPr lang="sr-Cyrl-RS" sz="2000" dirty="0"/>
              <a:t>Еко-знак ЕУ - "Цвет ЕУ": 98977 производа има ову ознаку. е-каталог ЕУ знака (</a:t>
            </a:r>
            <a:r>
              <a:rPr lang="en-US" sz="2000" dirty="0"/>
              <a:t>EU Ecolabel E-catalogue)</a:t>
            </a:r>
          </a:p>
          <a:p>
            <a:pPr lvl="1"/>
            <a:r>
              <a:rPr lang="en-US" sz="2000" dirty="0">
                <a:hlinkClick r:id="rId21"/>
              </a:rPr>
              <a:t>https://environment.ec.europa.eu/topics/circular-economy/eu-ecolabel_en</a:t>
            </a:r>
            <a:endParaRPr lang="en-US" sz="2000" dirty="0"/>
          </a:p>
        </p:txBody>
      </p:sp>
      <p:sp>
        <p:nvSpPr>
          <p:cNvPr id="59" name="TextBox 58">
            <a:extLst>
              <a:ext uri="{FF2B5EF4-FFF2-40B4-BE49-F238E27FC236}">
                <a16:creationId xmlns:a16="http://schemas.microsoft.com/office/drawing/2014/main" xmlns="" id="{2F150505-BC67-3B3A-1F94-E857CF56B4F2}"/>
              </a:ext>
            </a:extLst>
          </p:cNvPr>
          <p:cNvSpPr txBox="1"/>
          <p:nvPr/>
        </p:nvSpPr>
        <p:spPr>
          <a:xfrm>
            <a:off x="5722322" y="6268946"/>
            <a:ext cx="6096000" cy="369332"/>
          </a:xfrm>
          <a:prstGeom prst="rect">
            <a:avLst/>
          </a:prstGeom>
          <a:noFill/>
        </p:spPr>
        <p:txBody>
          <a:bodyPr wrap="square">
            <a:spAutoFit/>
          </a:bodyPr>
          <a:lstStyle/>
          <a:p>
            <a:pPr algn="r"/>
            <a:r>
              <a:rPr lang="sr-Cyrl-RS" dirty="0"/>
              <a:t>Водич - Еколошке ознаке</a:t>
            </a:r>
          </a:p>
        </p:txBody>
      </p:sp>
      <p:pic>
        <p:nvPicPr>
          <p:cNvPr id="60" name="Picture 59">
            <a:extLst>
              <a:ext uri="{FF2B5EF4-FFF2-40B4-BE49-F238E27FC236}">
                <a16:creationId xmlns:a16="http://schemas.microsoft.com/office/drawing/2014/main" xmlns="" id="{48127377-3704-1BF3-9D92-29E1EA6FF0EC}"/>
              </a:ext>
            </a:extLst>
          </p:cNvPr>
          <p:cNvPicPr>
            <a:picLocks noChangeAspect="1"/>
          </p:cNvPicPr>
          <p:nvPr/>
        </p:nvPicPr>
        <p:blipFill>
          <a:blip r:embed="rId22"/>
          <a:stretch>
            <a:fillRect/>
          </a:stretch>
        </p:blipFill>
        <p:spPr>
          <a:xfrm>
            <a:off x="10693012" y="4718920"/>
            <a:ext cx="1243692" cy="1243692"/>
          </a:xfrm>
          <a:prstGeom prst="rect">
            <a:avLst/>
          </a:prstGeom>
        </p:spPr>
      </p:pic>
      <p:sp>
        <p:nvSpPr>
          <p:cNvPr id="62" name="TextBox 61">
            <a:extLst>
              <a:ext uri="{FF2B5EF4-FFF2-40B4-BE49-F238E27FC236}">
                <a16:creationId xmlns:a16="http://schemas.microsoft.com/office/drawing/2014/main" xmlns="" id="{53FCD936-2EFF-0869-1D30-041AFD089AED}"/>
              </a:ext>
            </a:extLst>
          </p:cNvPr>
          <p:cNvSpPr txBox="1"/>
          <p:nvPr/>
        </p:nvSpPr>
        <p:spPr>
          <a:xfrm>
            <a:off x="334161" y="5985245"/>
            <a:ext cx="8573015" cy="707886"/>
          </a:xfrm>
          <a:prstGeom prst="rect">
            <a:avLst/>
          </a:prstGeom>
          <a:noFill/>
        </p:spPr>
        <p:txBody>
          <a:bodyPr wrap="square">
            <a:spAutoFit/>
          </a:bodyPr>
          <a:lstStyle/>
          <a:p>
            <a:pPr algn="just"/>
            <a:r>
              <a:rPr lang="ru-RU" sz="2000" i="1" dirty="0">
                <a:solidFill>
                  <a:srgbClr val="FF0000"/>
                </a:solidFill>
              </a:rPr>
              <a:t>Обратити пажњу да ли је ознака добијена од стране независног тела које гарантује да производ има позитиван утицај на животну средину</a:t>
            </a:r>
            <a:endParaRPr lang="sr-Cyrl-RS" sz="2000" i="1" dirty="0">
              <a:solidFill>
                <a:srgbClr val="FF0000"/>
              </a:solidFill>
            </a:endParaRPr>
          </a:p>
        </p:txBody>
      </p:sp>
    </p:spTree>
    <p:extLst>
      <p:ext uri="{BB962C8B-B14F-4D97-AF65-F5344CB8AC3E}">
        <p14:creationId xmlns:p14="http://schemas.microsoft.com/office/powerpoint/2010/main" val="77005020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4E005DC1-7DC7-6004-5D14-6EE290990623}"/>
            </a:ext>
          </a:extLst>
        </p:cNvPr>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xmlns="" id="{3A9DF8FA-1DAD-FB2D-097F-21D63772B96F}"/>
              </a:ext>
            </a:extLst>
          </p:cNvPr>
          <p:cNvGraphicFramePr>
            <a:graphicFrameLocks noGrp="1"/>
          </p:cNvGraphicFramePr>
          <p:nvPr/>
        </p:nvGraphicFramePr>
        <p:xfrm>
          <a:off x="334161" y="297906"/>
          <a:ext cx="11623377" cy="396240"/>
        </p:xfrm>
        <a:graphic>
          <a:graphicData uri="http://schemas.openxmlformats.org/drawingml/2006/table">
            <a:tbl>
              <a:tblPr firstRow="1" bandRow="1">
                <a:tableStyleId>{93296810-A885-4BE3-A3E7-6D5BEEA58F35}</a:tableStyleId>
              </a:tblPr>
              <a:tblGrid>
                <a:gridCol w="11623377">
                  <a:extLst>
                    <a:ext uri="{9D8B030D-6E8A-4147-A177-3AD203B41FA5}">
                      <a16:colId xmlns:a16="http://schemas.microsoft.com/office/drawing/2014/main" xmlns="" val="3832995452"/>
                    </a:ext>
                  </a:extLst>
                </a:gridCol>
              </a:tblGrid>
              <a:tr h="244705">
                <a:tc>
                  <a:txBody>
                    <a:bodyPr/>
                    <a:lstStyle/>
                    <a:p>
                      <a:pPr algn="l"/>
                      <a:r>
                        <a:rPr lang="ru-RU" sz="2000" dirty="0">
                          <a:solidFill>
                            <a:srgbClr val="009900"/>
                          </a:solidFill>
                        </a:rPr>
                        <a:t>Сесија </a:t>
                      </a:r>
                      <a:r>
                        <a:rPr lang="en-US" sz="2000" dirty="0">
                          <a:solidFill>
                            <a:srgbClr val="009900"/>
                          </a:solidFill>
                        </a:rPr>
                        <a:t>10</a:t>
                      </a:r>
                      <a:r>
                        <a:rPr lang="ru-RU" sz="2000" dirty="0">
                          <a:solidFill>
                            <a:srgbClr val="009900"/>
                          </a:solidFill>
                        </a:rPr>
                        <a:t> Зелене набавке</a:t>
                      </a:r>
                    </a:p>
                  </a:txBody>
                  <a:tcPr>
                    <a:lnB w="12700" cap="flat" cmpd="sng" algn="ctr">
                      <a:solidFill>
                        <a:srgbClr val="002060"/>
                      </a:solidFill>
                      <a:prstDash val="solid"/>
                      <a:round/>
                      <a:headEnd type="none" w="med" len="med"/>
                      <a:tailEnd type="none" w="med" len="med"/>
                    </a:lnB>
                    <a:noFill/>
                  </a:tcPr>
                </a:tc>
                <a:extLst>
                  <a:ext uri="{0D108BD9-81ED-4DB2-BD59-A6C34878D82A}">
                    <a16:rowId xmlns:a16="http://schemas.microsoft.com/office/drawing/2014/main" xmlns="" val="4263483931"/>
                  </a:ext>
                </a:extLst>
              </a:tr>
            </a:tbl>
          </a:graphicData>
        </a:graphic>
      </p:graphicFrame>
      <p:graphicFrame>
        <p:nvGraphicFramePr>
          <p:cNvPr id="2" name="Table 1">
            <a:extLst>
              <a:ext uri="{FF2B5EF4-FFF2-40B4-BE49-F238E27FC236}">
                <a16:creationId xmlns:a16="http://schemas.microsoft.com/office/drawing/2014/main" xmlns="" id="{B7753567-A47E-B43B-E46F-4C453AC67AFB}"/>
              </a:ext>
            </a:extLst>
          </p:cNvPr>
          <p:cNvGraphicFramePr>
            <a:graphicFrameLocks noGrp="1"/>
          </p:cNvGraphicFramePr>
          <p:nvPr>
            <p:extLst>
              <p:ext uri="{D42A27DB-BD31-4B8C-83A1-F6EECF244321}">
                <p14:modId xmlns:p14="http://schemas.microsoft.com/office/powerpoint/2010/main" val="3176882183"/>
              </p:ext>
            </p:extLst>
          </p:nvPr>
        </p:nvGraphicFramePr>
        <p:xfrm>
          <a:off x="334160" y="1307137"/>
          <a:ext cx="11623377" cy="5252957"/>
        </p:xfrm>
        <a:graphic>
          <a:graphicData uri="http://schemas.openxmlformats.org/drawingml/2006/table">
            <a:tbl>
              <a:tblPr firstRow="1" firstCol="1" bandRow="1"/>
              <a:tblGrid>
                <a:gridCol w="5595787">
                  <a:extLst>
                    <a:ext uri="{9D8B030D-6E8A-4147-A177-3AD203B41FA5}">
                      <a16:colId xmlns:a16="http://schemas.microsoft.com/office/drawing/2014/main" xmlns="" val="246193019"/>
                    </a:ext>
                  </a:extLst>
                </a:gridCol>
                <a:gridCol w="430626">
                  <a:extLst>
                    <a:ext uri="{9D8B030D-6E8A-4147-A177-3AD203B41FA5}">
                      <a16:colId xmlns:a16="http://schemas.microsoft.com/office/drawing/2014/main" xmlns="" val="2386310302"/>
                    </a:ext>
                  </a:extLst>
                </a:gridCol>
                <a:gridCol w="5596964">
                  <a:extLst>
                    <a:ext uri="{9D8B030D-6E8A-4147-A177-3AD203B41FA5}">
                      <a16:colId xmlns:a16="http://schemas.microsoft.com/office/drawing/2014/main" xmlns="" val="1056350763"/>
                    </a:ext>
                  </a:extLst>
                </a:gridCol>
              </a:tblGrid>
              <a:tr h="302642">
                <a:tc>
                  <a:txBody>
                    <a:bodyPr/>
                    <a:lstStyle/>
                    <a:p>
                      <a:pPr algn="ctr">
                        <a:buNone/>
                      </a:pPr>
                      <a:r>
                        <a:rPr lang="sr-Cyrl-RS" sz="2000" b="1" kern="100" dirty="0">
                          <a:effectLst/>
                          <a:latin typeface="Calibri" panose="020F0502020204030204" pitchFamily="34" charset="0"/>
                          <a:ea typeface="Times New Roman" panose="02020603050405020304" pitchFamily="18" charset="0"/>
                          <a:cs typeface="Calibri" panose="020F0502020204030204" pitchFamily="34" charset="0"/>
                        </a:rPr>
                        <a:t>Канцеларијски материјал</a:t>
                      </a:r>
                      <a:endParaRPr lang="en-US" sz="2000" kern="100" dirty="0">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lnL>
                      <a:noFill/>
                    </a:lnL>
                    <a:lnR>
                      <a:noFill/>
                    </a:lnR>
                    <a:lnT>
                      <a:noFill/>
                    </a:lnT>
                    <a:lnB w="12700" cap="flat" cmpd="sng" algn="ctr">
                      <a:solidFill>
                        <a:srgbClr val="008000"/>
                      </a:solidFill>
                      <a:prstDash val="solid"/>
                      <a:round/>
                      <a:headEnd type="none" w="med" len="med"/>
                      <a:tailEnd type="none" w="med" len="med"/>
                    </a:lnB>
                    <a:noFill/>
                  </a:tcPr>
                </a:tc>
                <a:tc>
                  <a:txBody>
                    <a:bodyPr/>
                    <a:lstStyle/>
                    <a:p>
                      <a:pPr algn="ctr">
                        <a:buNone/>
                      </a:pPr>
                      <a:r>
                        <a:rPr lang="sr-Cyrl-RS" sz="2000" b="1" kern="100">
                          <a:effectLst/>
                          <a:latin typeface="Calibri" panose="020F0502020204030204" pitchFamily="34" charset="0"/>
                          <a:ea typeface="Times New Roman" panose="02020603050405020304" pitchFamily="18" charset="0"/>
                          <a:cs typeface="Calibri" panose="020F0502020204030204" pitchFamily="34" charset="0"/>
                        </a:rPr>
                        <a:t> </a:t>
                      </a:r>
                      <a:endParaRPr lang="en-US" sz="2000" kern="100">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lnL>
                      <a:noFill/>
                    </a:lnL>
                    <a:lnR>
                      <a:noFill/>
                    </a:lnR>
                    <a:lnT>
                      <a:noFill/>
                    </a:lnT>
                    <a:lnB>
                      <a:noFill/>
                    </a:lnB>
                    <a:noFill/>
                  </a:tcPr>
                </a:tc>
                <a:tc>
                  <a:txBody>
                    <a:bodyPr/>
                    <a:lstStyle/>
                    <a:p>
                      <a:pPr algn="ctr">
                        <a:buNone/>
                      </a:pPr>
                      <a:r>
                        <a:rPr lang="sr-Cyrl-RS" sz="2000" b="1" kern="100">
                          <a:effectLst/>
                          <a:latin typeface="Calibri" panose="020F0502020204030204" pitchFamily="34" charset="0"/>
                          <a:ea typeface="Times New Roman" panose="02020603050405020304" pitchFamily="18" charset="0"/>
                          <a:cs typeface="Calibri" panose="020F0502020204030204" pitchFamily="34" charset="0"/>
                        </a:rPr>
                        <a:t>ИКТ опрема</a:t>
                      </a:r>
                      <a:endParaRPr lang="en-US" sz="2000" kern="100">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lnL>
                      <a:noFill/>
                    </a:lnL>
                    <a:lnR>
                      <a:noFill/>
                    </a:lnR>
                    <a:lnT>
                      <a:noFill/>
                    </a:lnT>
                    <a:lnB w="12700" cap="flat" cmpd="sng" algn="ctr">
                      <a:solidFill>
                        <a:srgbClr val="008000"/>
                      </a:solidFill>
                      <a:prstDash val="solid"/>
                      <a:round/>
                      <a:headEnd type="none" w="med" len="med"/>
                      <a:tailEnd type="none" w="med" len="med"/>
                    </a:lnB>
                    <a:noFill/>
                  </a:tcPr>
                </a:tc>
                <a:extLst>
                  <a:ext uri="{0D108BD9-81ED-4DB2-BD59-A6C34878D82A}">
                    <a16:rowId xmlns:a16="http://schemas.microsoft.com/office/drawing/2014/main" xmlns="" val="3875603339"/>
                  </a:ext>
                </a:extLst>
              </a:tr>
              <a:tr h="2204957">
                <a:tc>
                  <a:txBody>
                    <a:bodyPr/>
                    <a:lstStyle/>
                    <a:p>
                      <a:pPr marL="342900" lvl="0" indent="-342900" algn="just">
                        <a:buFont typeface="Symbol" panose="05050102010706020507" pitchFamily="18" charset="2"/>
                        <a:buChar char=""/>
                      </a:pPr>
                      <a:r>
                        <a:rPr lang="sr-Cyrl-RS" sz="2000" kern="100" dirty="0">
                          <a:effectLst/>
                          <a:latin typeface="Calibri" panose="020F0502020204030204" pitchFamily="34" charset="0"/>
                          <a:ea typeface="Times New Roman" panose="02020603050405020304" pitchFamily="18" charset="0"/>
                          <a:cs typeface="Calibri" panose="020F0502020204030204" pitchFamily="34" charset="0"/>
                        </a:rPr>
                        <a:t>Рециклирани папир.</a:t>
                      </a:r>
                      <a:endParaRPr lang="en-US" sz="2000" kern="100" dirty="0">
                        <a:effectLst/>
                        <a:latin typeface="Calibri" panose="020F0502020204030204" pitchFamily="34" charset="0"/>
                        <a:ea typeface="Times New Roman" panose="02020603050405020304" pitchFamily="18" charset="0"/>
                        <a:cs typeface="Calibri" panose="020F0502020204030204" pitchFamily="34" charset="0"/>
                      </a:endParaRPr>
                    </a:p>
                    <a:p>
                      <a:pPr marL="342900" lvl="0" indent="-342900" algn="just">
                        <a:buFont typeface="Symbol" panose="05050102010706020507" pitchFamily="18" charset="2"/>
                        <a:buChar char=""/>
                      </a:pPr>
                      <a:r>
                        <a:rPr lang="sr-Cyrl-RS" sz="2000" kern="100" dirty="0">
                          <a:effectLst/>
                          <a:latin typeface="Calibri" panose="020F0502020204030204" pitchFamily="34" charset="0"/>
                          <a:ea typeface="Times New Roman" panose="02020603050405020304" pitchFamily="18" charset="0"/>
                          <a:cs typeface="Calibri" panose="020F0502020204030204" pitchFamily="34" charset="0"/>
                        </a:rPr>
                        <a:t>Хемијске оловке и фломастери који се могу поново напунити или рециклирати након употребе.</a:t>
                      </a:r>
                      <a:endParaRPr lang="en-US" sz="2000" kern="100" dirty="0">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nchor="ctr">
                    <a:lnL w="12700" cap="flat" cmpd="sng" algn="ctr">
                      <a:solidFill>
                        <a:srgbClr val="008000"/>
                      </a:solidFill>
                      <a:prstDash val="solid"/>
                      <a:round/>
                      <a:headEnd type="none" w="med" len="med"/>
                      <a:tailEnd type="none" w="med" len="med"/>
                    </a:lnL>
                    <a:lnR w="12700" cap="flat" cmpd="sng" algn="ctr">
                      <a:solidFill>
                        <a:srgbClr val="008000"/>
                      </a:solidFill>
                      <a:prstDash val="solid"/>
                      <a:round/>
                      <a:headEnd type="none" w="med" len="med"/>
                      <a:tailEnd type="none" w="med" len="med"/>
                    </a:lnR>
                    <a:lnT w="12700" cap="flat" cmpd="sng" algn="ctr">
                      <a:solidFill>
                        <a:srgbClr val="008000"/>
                      </a:solidFill>
                      <a:prstDash val="solid"/>
                      <a:round/>
                      <a:headEnd type="none" w="med" len="med"/>
                      <a:tailEnd type="none" w="med" len="med"/>
                    </a:lnT>
                    <a:lnB w="12700" cap="flat" cmpd="sng" algn="ctr">
                      <a:solidFill>
                        <a:srgbClr val="008000"/>
                      </a:solidFill>
                      <a:prstDash val="solid"/>
                      <a:round/>
                      <a:headEnd type="none" w="med" len="med"/>
                      <a:tailEnd type="none" w="med" len="med"/>
                    </a:lnB>
                    <a:noFill/>
                  </a:tcPr>
                </a:tc>
                <a:tc>
                  <a:txBody>
                    <a:bodyPr/>
                    <a:lstStyle/>
                    <a:p>
                      <a:pPr algn="just">
                        <a:buNone/>
                      </a:pPr>
                      <a:r>
                        <a:rPr lang="sr-Cyrl-RS" sz="2000" kern="100">
                          <a:effectLst/>
                          <a:latin typeface="Calibri" panose="020F0502020204030204" pitchFamily="34" charset="0"/>
                          <a:ea typeface="Times New Roman" panose="02020603050405020304" pitchFamily="18" charset="0"/>
                          <a:cs typeface="Calibri" panose="020F0502020204030204" pitchFamily="34" charset="0"/>
                        </a:rPr>
                        <a:t> </a:t>
                      </a:r>
                      <a:endParaRPr lang="en-US" sz="2000" kern="100">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nchor="ctr">
                    <a:lnL w="12700" cap="flat" cmpd="sng" algn="ctr">
                      <a:solidFill>
                        <a:srgbClr val="008000"/>
                      </a:solidFill>
                      <a:prstDash val="solid"/>
                      <a:round/>
                      <a:headEnd type="none" w="med" len="med"/>
                      <a:tailEnd type="none" w="med" len="med"/>
                    </a:lnL>
                    <a:lnR w="12700" cap="flat" cmpd="sng" algn="ctr">
                      <a:solidFill>
                        <a:srgbClr val="008000"/>
                      </a:solidFill>
                      <a:prstDash val="solid"/>
                      <a:round/>
                      <a:headEnd type="none" w="med" len="med"/>
                      <a:tailEnd type="none" w="med" len="med"/>
                    </a:lnR>
                    <a:lnT>
                      <a:noFill/>
                    </a:lnT>
                    <a:lnB>
                      <a:noFill/>
                    </a:lnB>
                    <a:noFill/>
                  </a:tcPr>
                </a:tc>
                <a:tc>
                  <a:txBody>
                    <a:bodyPr/>
                    <a:lstStyle/>
                    <a:p>
                      <a:pPr marL="342900" lvl="0" indent="-342900" algn="just">
                        <a:buFont typeface="Symbol" panose="05050102010706020507" pitchFamily="18" charset="2"/>
                        <a:buChar char=""/>
                      </a:pPr>
                      <a:r>
                        <a:rPr lang="sr-Cyrl-RS" sz="2000" kern="100" dirty="0">
                          <a:effectLst/>
                          <a:latin typeface="Calibri" panose="020F0502020204030204" pitchFamily="34" charset="0"/>
                          <a:ea typeface="Times New Roman" panose="02020603050405020304" pitchFamily="18" charset="0"/>
                          <a:cs typeface="Calibri" panose="020F0502020204030204" pitchFamily="34" charset="0"/>
                        </a:rPr>
                        <a:t>Минимална потрошња енергије у режиму мировања и/или ENERGY STAR сертификат.</a:t>
                      </a:r>
                      <a:endParaRPr lang="en-US" sz="2000" kern="100" dirty="0">
                        <a:effectLst/>
                        <a:latin typeface="Calibri" panose="020F0502020204030204" pitchFamily="34" charset="0"/>
                        <a:ea typeface="Times New Roman" panose="02020603050405020304" pitchFamily="18" charset="0"/>
                        <a:cs typeface="Calibri" panose="020F0502020204030204" pitchFamily="34" charset="0"/>
                      </a:endParaRPr>
                    </a:p>
                    <a:p>
                      <a:pPr marL="342900" lvl="0" indent="-342900" algn="just">
                        <a:buFont typeface="Symbol" panose="05050102010706020507" pitchFamily="18" charset="2"/>
                        <a:buChar char=""/>
                      </a:pPr>
                      <a:r>
                        <a:rPr lang="sr-Cyrl-RS" sz="2000" kern="100" dirty="0">
                          <a:effectLst/>
                          <a:latin typeface="Calibri" panose="020F0502020204030204" pitchFamily="34" charset="0"/>
                          <a:ea typeface="Times New Roman" panose="02020603050405020304" pitchFamily="18" charset="0"/>
                          <a:cs typeface="Calibri" panose="020F0502020204030204" pitchFamily="34" charset="0"/>
                        </a:rPr>
                        <a:t>Опремљена функцијама за подстицање ефикасности у употреби (двострано штампање).</a:t>
                      </a:r>
                      <a:endParaRPr lang="en-US" sz="2000" kern="100" dirty="0">
                        <a:effectLst/>
                        <a:latin typeface="Calibri" panose="020F0502020204030204" pitchFamily="34" charset="0"/>
                        <a:ea typeface="Times New Roman" panose="02020603050405020304" pitchFamily="18" charset="0"/>
                        <a:cs typeface="Calibri" panose="020F0502020204030204" pitchFamily="34" charset="0"/>
                      </a:endParaRPr>
                    </a:p>
                    <a:p>
                      <a:pPr marL="342900" lvl="0" indent="-342900" algn="just">
                        <a:buFont typeface="Symbol" panose="05050102010706020507" pitchFamily="18" charset="2"/>
                        <a:buChar char=""/>
                      </a:pPr>
                      <a:r>
                        <a:rPr lang="sr-Cyrl-RS" sz="2000" kern="100" dirty="0">
                          <a:effectLst/>
                          <a:latin typeface="Calibri" panose="020F0502020204030204" pitchFamily="34" charset="0"/>
                          <a:ea typeface="Times New Roman" panose="02020603050405020304" pitchFamily="18" charset="0"/>
                          <a:cs typeface="Calibri" panose="020F0502020204030204" pitchFamily="34" charset="0"/>
                        </a:rPr>
                        <a:t>Дизајниран за дужи век трајања или надоградњу .</a:t>
                      </a:r>
                      <a:endParaRPr lang="en-US" sz="2000" kern="100" dirty="0">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nchor="ctr">
                    <a:lnL w="12700" cap="flat" cmpd="sng" algn="ctr">
                      <a:solidFill>
                        <a:srgbClr val="008000"/>
                      </a:solidFill>
                      <a:prstDash val="solid"/>
                      <a:round/>
                      <a:headEnd type="none" w="med" len="med"/>
                      <a:tailEnd type="none" w="med" len="med"/>
                    </a:lnL>
                    <a:lnR w="12700" cap="flat" cmpd="sng" algn="ctr">
                      <a:solidFill>
                        <a:srgbClr val="008000"/>
                      </a:solidFill>
                      <a:prstDash val="solid"/>
                      <a:round/>
                      <a:headEnd type="none" w="med" len="med"/>
                      <a:tailEnd type="none" w="med" len="med"/>
                    </a:lnR>
                    <a:lnT w="12700" cap="flat" cmpd="sng" algn="ctr">
                      <a:solidFill>
                        <a:srgbClr val="008000"/>
                      </a:solidFill>
                      <a:prstDash val="solid"/>
                      <a:round/>
                      <a:headEnd type="none" w="med" len="med"/>
                      <a:tailEnd type="none" w="med" len="med"/>
                    </a:lnT>
                    <a:lnB w="12700" cap="flat" cmpd="sng" algn="ctr">
                      <a:solidFill>
                        <a:srgbClr val="008000"/>
                      </a:solidFill>
                      <a:prstDash val="solid"/>
                      <a:round/>
                      <a:headEnd type="none" w="med" len="med"/>
                      <a:tailEnd type="none" w="med" len="med"/>
                    </a:lnB>
                    <a:noFill/>
                  </a:tcPr>
                </a:tc>
                <a:extLst>
                  <a:ext uri="{0D108BD9-81ED-4DB2-BD59-A6C34878D82A}">
                    <a16:rowId xmlns:a16="http://schemas.microsoft.com/office/drawing/2014/main" xmlns="" val="1646886507"/>
                  </a:ext>
                </a:extLst>
              </a:tr>
              <a:tr h="302642">
                <a:tc>
                  <a:txBody>
                    <a:bodyPr/>
                    <a:lstStyle/>
                    <a:p>
                      <a:pPr algn="ctr">
                        <a:buNone/>
                      </a:pPr>
                      <a:r>
                        <a:rPr lang="sr-Cyrl-RS" sz="2000" b="1" kern="100">
                          <a:effectLst/>
                          <a:latin typeface="Calibri" panose="020F0502020204030204" pitchFamily="34" charset="0"/>
                          <a:ea typeface="Times New Roman" panose="02020603050405020304" pitchFamily="18" charset="0"/>
                          <a:cs typeface="Calibri" panose="020F0502020204030204" pitchFamily="34" charset="0"/>
                        </a:rPr>
                        <a:t>Намештај</a:t>
                      </a:r>
                      <a:endParaRPr lang="en-US" sz="2000" kern="100">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nchor="ctr">
                    <a:lnL>
                      <a:noFill/>
                    </a:lnL>
                    <a:lnR>
                      <a:noFill/>
                    </a:lnR>
                    <a:lnT w="12700" cap="flat" cmpd="sng" algn="ctr">
                      <a:solidFill>
                        <a:srgbClr val="008000"/>
                      </a:solidFill>
                      <a:prstDash val="solid"/>
                      <a:round/>
                      <a:headEnd type="none" w="med" len="med"/>
                      <a:tailEnd type="none" w="med" len="med"/>
                    </a:lnT>
                    <a:lnB w="12700" cap="flat" cmpd="sng" algn="ctr">
                      <a:solidFill>
                        <a:srgbClr val="008000"/>
                      </a:solidFill>
                      <a:prstDash val="solid"/>
                      <a:round/>
                      <a:headEnd type="none" w="med" len="med"/>
                      <a:tailEnd type="none" w="med" len="med"/>
                    </a:lnB>
                    <a:noFill/>
                  </a:tcPr>
                </a:tc>
                <a:tc>
                  <a:txBody>
                    <a:bodyPr/>
                    <a:lstStyle/>
                    <a:p>
                      <a:pPr algn="ctr">
                        <a:buNone/>
                      </a:pPr>
                      <a:r>
                        <a:rPr lang="sr-Cyrl-RS" sz="2000" b="1" kern="100">
                          <a:effectLst/>
                          <a:latin typeface="Calibri" panose="020F0502020204030204" pitchFamily="34" charset="0"/>
                          <a:ea typeface="Times New Roman" panose="02020603050405020304" pitchFamily="18" charset="0"/>
                          <a:cs typeface="Calibri" panose="020F0502020204030204" pitchFamily="34" charset="0"/>
                        </a:rPr>
                        <a:t> </a:t>
                      </a:r>
                      <a:endParaRPr lang="en-US" sz="2000" kern="100">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nchor="ctr">
                    <a:lnL>
                      <a:noFill/>
                    </a:lnL>
                    <a:lnR>
                      <a:noFill/>
                    </a:lnR>
                    <a:lnT>
                      <a:noFill/>
                    </a:lnT>
                    <a:lnB>
                      <a:noFill/>
                    </a:lnB>
                    <a:noFill/>
                  </a:tcPr>
                </a:tc>
                <a:tc>
                  <a:txBody>
                    <a:bodyPr/>
                    <a:lstStyle/>
                    <a:p>
                      <a:pPr algn="ctr">
                        <a:buNone/>
                      </a:pPr>
                      <a:r>
                        <a:rPr lang="sr-Cyrl-RS" sz="2000" b="1" kern="100">
                          <a:effectLst/>
                          <a:latin typeface="Calibri" panose="020F0502020204030204" pitchFamily="34" charset="0"/>
                          <a:ea typeface="Times New Roman" panose="02020603050405020304" pitchFamily="18" charset="0"/>
                          <a:cs typeface="Calibri" panose="020F0502020204030204" pitchFamily="34" charset="0"/>
                        </a:rPr>
                        <a:t>Хемикалије и услуге чишћења</a:t>
                      </a:r>
                      <a:endParaRPr lang="en-US" sz="2000" kern="100">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nchor="ctr">
                    <a:lnL>
                      <a:noFill/>
                    </a:lnL>
                    <a:lnR>
                      <a:noFill/>
                    </a:lnR>
                    <a:lnT w="12700" cap="flat" cmpd="sng" algn="ctr">
                      <a:solidFill>
                        <a:srgbClr val="008000"/>
                      </a:solidFill>
                      <a:prstDash val="solid"/>
                      <a:round/>
                      <a:headEnd type="none" w="med" len="med"/>
                      <a:tailEnd type="none" w="med" len="med"/>
                    </a:lnT>
                    <a:lnB w="12700" cap="flat" cmpd="sng" algn="ctr">
                      <a:solidFill>
                        <a:srgbClr val="008000"/>
                      </a:solidFill>
                      <a:prstDash val="solid"/>
                      <a:round/>
                      <a:headEnd type="none" w="med" len="med"/>
                      <a:tailEnd type="none" w="med" len="med"/>
                    </a:lnB>
                    <a:noFill/>
                  </a:tcPr>
                </a:tc>
                <a:extLst>
                  <a:ext uri="{0D108BD9-81ED-4DB2-BD59-A6C34878D82A}">
                    <a16:rowId xmlns:a16="http://schemas.microsoft.com/office/drawing/2014/main" xmlns="" val="303539568"/>
                  </a:ext>
                </a:extLst>
              </a:tr>
              <a:tr h="2421134">
                <a:tc>
                  <a:txBody>
                    <a:bodyPr/>
                    <a:lstStyle/>
                    <a:p>
                      <a:pPr marL="342900" lvl="0" indent="-342900" algn="just">
                        <a:buFont typeface="Symbol" panose="05050102010706020507" pitchFamily="18" charset="2"/>
                        <a:buChar char=""/>
                      </a:pPr>
                      <a:r>
                        <a:rPr lang="sr-Cyrl-RS" sz="2000" kern="100" dirty="0">
                          <a:effectLst/>
                          <a:latin typeface="Calibri" panose="020F0502020204030204" pitchFamily="34" charset="0"/>
                          <a:ea typeface="Times New Roman" panose="02020603050405020304" pitchFamily="18" charset="0"/>
                          <a:cs typeface="Calibri" panose="020F0502020204030204" pitchFamily="34" charset="0"/>
                        </a:rPr>
                        <a:t>Направљен од рециклираних материјала или од материјала из шума где се одрживо управља.</a:t>
                      </a:r>
                      <a:endParaRPr lang="en-US" sz="2000" kern="100" dirty="0">
                        <a:effectLst/>
                        <a:latin typeface="Calibri" panose="020F0502020204030204" pitchFamily="34" charset="0"/>
                        <a:ea typeface="Times New Roman" panose="02020603050405020304" pitchFamily="18" charset="0"/>
                        <a:cs typeface="Calibri" panose="020F0502020204030204" pitchFamily="34" charset="0"/>
                      </a:endParaRPr>
                    </a:p>
                    <a:p>
                      <a:pPr marL="342900" lvl="0" indent="-342900" algn="just">
                        <a:buFont typeface="Symbol" panose="05050102010706020507" pitchFamily="18" charset="2"/>
                        <a:buChar char=""/>
                      </a:pPr>
                      <a:r>
                        <a:rPr lang="sr-Cyrl-RS" sz="2000" kern="100" dirty="0">
                          <a:effectLst/>
                          <a:latin typeface="Calibri" panose="020F0502020204030204" pitchFamily="34" charset="0"/>
                          <a:ea typeface="Times New Roman" panose="02020603050405020304" pitchFamily="18" charset="0"/>
                          <a:cs typeface="Calibri" panose="020F0502020204030204" pitchFamily="34" charset="0"/>
                        </a:rPr>
                        <a:t>Минимална употреба хемикалија у производњи намештаја.</a:t>
                      </a:r>
                      <a:endParaRPr lang="en-US" sz="2000" kern="100" dirty="0">
                        <a:effectLst/>
                        <a:latin typeface="Calibri" panose="020F0502020204030204" pitchFamily="34" charset="0"/>
                        <a:ea typeface="Times New Roman" panose="02020603050405020304" pitchFamily="18" charset="0"/>
                        <a:cs typeface="Calibri" panose="020F0502020204030204" pitchFamily="34" charset="0"/>
                      </a:endParaRPr>
                    </a:p>
                    <a:p>
                      <a:pPr marL="342900" lvl="0" indent="-342900" algn="just">
                        <a:buFont typeface="Symbol" panose="05050102010706020507" pitchFamily="18" charset="2"/>
                        <a:buChar char=""/>
                      </a:pPr>
                      <a:r>
                        <a:rPr lang="sr-Cyrl-RS" sz="2000" kern="100" dirty="0">
                          <a:effectLst/>
                          <a:latin typeface="Calibri" panose="020F0502020204030204" pitchFamily="34" charset="0"/>
                          <a:ea typeface="Times New Roman" panose="02020603050405020304" pitchFamily="18" charset="0"/>
                          <a:cs typeface="Calibri" panose="020F0502020204030204" pitchFamily="34" charset="0"/>
                        </a:rPr>
                        <a:t>Обезбеђене услуге одржавања, поновне употребе или рециклирања</a:t>
                      </a:r>
                      <a:endParaRPr lang="en-US" sz="2000" kern="100" dirty="0">
                        <a:effectLst/>
                        <a:latin typeface="Calibri" panose="020F0502020204030204" pitchFamily="34" charset="0"/>
                        <a:ea typeface="Times New Roman" panose="02020603050405020304" pitchFamily="18" charset="0"/>
                        <a:cs typeface="Calibri" panose="020F0502020204030204" pitchFamily="34" charset="0"/>
                      </a:endParaRPr>
                    </a:p>
                    <a:p>
                      <a:pPr marL="342900" lvl="0" indent="-342900" algn="just">
                        <a:buFont typeface="Symbol" panose="05050102010706020507" pitchFamily="18" charset="2"/>
                        <a:buChar char=""/>
                      </a:pPr>
                      <a:r>
                        <a:rPr lang="sr-Cyrl-RS" sz="2000" kern="100" dirty="0">
                          <a:effectLst/>
                          <a:latin typeface="Calibri" panose="020F0502020204030204" pitchFamily="34" charset="0"/>
                          <a:ea typeface="Times New Roman" panose="02020603050405020304" pitchFamily="18" charset="0"/>
                          <a:cs typeface="Calibri" panose="020F0502020204030204" pitchFamily="34" charset="0"/>
                        </a:rPr>
                        <a:t>Сертификован од стране FSC.</a:t>
                      </a:r>
                      <a:endParaRPr lang="en-US" sz="2000" kern="100" dirty="0">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nchor="ctr">
                    <a:lnL w="12700" cap="flat" cmpd="sng" algn="ctr">
                      <a:solidFill>
                        <a:srgbClr val="008000"/>
                      </a:solidFill>
                      <a:prstDash val="solid"/>
                      <a:round/>
                      <a:headEnd type="none" w="med" len="med"/>
                      <a:tailEnd type="none" w="med" len="med"/>
                    </a:lnL>
                    <a:lnR w="12700" cap="flat" cmpd="sng" algn="ctr">
                      <a:solidFill>
                        <a:srgbClr val="008000"/>
                      </a:solidFill>
                      <a:prstDash val="solid"/>
                      <a:round/>
                      <a:headEnd type="none" w="med" len="med"/>
                      <a:tailEnd type="none" w="med" len="med"/>
                    </a:lnR>
                    <a:lnT w="12700" cap="flat" cmpd="sng" algn="ctr">
                      <a:solidFill>
                        <a:srgbClr val="008000"/>
                      </a:solidFill>
                      <a:prstDash val="solid"/>
                      <a:round/>
                      <a:headEnd type="none" w="med" len="med"/>
                      <a:tailEnd type="none" w="med" len="med"/>
                    </a:lnT>
                    <a:lnB w="12700" cap="flat" cmpd="sng" algn="ctr">
                      <a:solidFill>
                        <a:srgbClr val="008000"/>
                      </a:solidFill>
                      <a:prstDash val="solid"/>
                      <a:round/>
                      <a:headEnd type="none" w="med" len="med"/>
                      <a:tailEnd type="none" w="med" len="med"/>
                    </a:lnB>
                    <a:noFill/>
                  </a:tcPr>
                </a:tc>
                <a:tc>
                  <a:txBody>
                    <a:bodyPr/>
                    <a:lstStyle/>
                    <a:p>
                      <a:pPr algn="just">
                        <a:buNone/>
                      </a:pPr>
                      <a:r>
                        <a:rPr lang="sr-Cyrl-RS" sz="2000" kern="100">
                          <a:effectLst/>
                          <a:latin typeface="Calibri" panose="020F0502020204030204" pitchFamily="34" charset="0"/>
                          <a:ea typeface="Times New Roman" panose="02020603050405020304" pitchFamily="18" charset="0"/>
                          <a:cs typeface="Calibri" panose="020F0502020204030204" pitchFamily="34" charset="0"/>
                        </a:rPr>
                        <a:t> </a:t>
                      </a:r>
                      <a:endParaRPr lang="en-US" sz="2000" kern="100">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nchor="ctr">
                    <a:lnL w="12700" cap="flat" cmpd="sng" algn="ctr">
                      <a:solidFill>
                        <a:srgbClr val="008000"/>
                      </a:solidFill>
                      <a:prstDash val="solid"/>
                      <a:round/>
                      <a:headEnd type="none" w="med" len="med"/>
                      <a:tailEnd type="none" w="med" len="med"/>
                    </a:lnL>
                    <a:lnR w="12700" cap="flat" cmpd="sng" algn="ctr">
                      <a:solidFill>
                        <a:srgbClr val="008000"/>
                      </a:solidFill>
                      <a:prstDash val="solid"/>
                      <a:round/>
                      <a:headEnd type="none" w="med" len="med"/>
                      <a:tailEnd type="none" w="med" len="med"/>
                    </a:lnR>
                    <a:lnT>
                      <a:noFill/>
                    </a:lnT>
                    <a:lnB>
                      <a:noFill/>
                    </a:lnB>
                    <a:noFill/>
                  </a:tcPr>
                </a:tc>
                <a:tc>
                  <a:txBody>
                    <a:bodyPr/>
                    <a:lstStyle/>
                    <a:p>
                      <a:pPr marL="342900" lvl="0" indent="-342900" algn="just">
                        <a:buFont typeface="Symbol" panose="05050102010706020507" pitchFamily="18" charset="2"/>
                        <a:buChar char=""/>
                      </a:pPr>
                      <a:r>
                        <a:rPr lang="sr-Cyrl-RS" sz="2000" kern="100" dirty="0">
                          <a:effectLst/>
                          <a:latin typeface="Calibri" panose="020F0502020204030204" pitchFamily="34" charset="0"/>
                          <a:ea typeface="Times New Roman" panose="02020603050405020304" pitchFamily="18" charset="0"/>
                          <a:cs typeface="Calibri" panose="020F0502020204030204" pitchFamily="34" charset="0"/>
                        </a:rPr>
                        <a:t>Средства без штетних растварача или супстанци.</a:t>
                      </a:r>
                      <a:endParaRPr lang="en-US" sz="2000" kern="100" dirty="0">
                        <a:effectLst/>
                        <a:latin typeface="Calibri" panose="020F0502020204030204" pitchFamily="34" charset="0"/>
                        <a:ea typeface="Times New Roman" panose="02020603050405020304" pitchFamily="18" charset="0"/>
                        <a:cs typeface="Calibri" panose="020F0502020204030204" pitchFamily="34" charset="0"/>
                      </a:endParaRPr>
                    </a:p>
                    <a:p>
                      <a:pPr marL="342900" lvl="0" indent="-342900" algn="just">
                        <a:buFont typeface="Symbol" panose="05050102010706020507" pitchFamily="18" charset="2"/>
                        <a:buChar char=""/>
                      </a:pPr>
                      <a:r>
                        <a:rPr lang="sr-Cyrl-RS" sz="2000" kern="100" dirty="0">
                          <a:effectLst/>
                          <a:latin typeface="Calibri" panose="020F0502020204030204" pitchFamily="34" charset="0"/>
                          <a:ea typeface="Times New Roman" panose="02020603050405020304" pitchFamily="18" charset="0"/>
                          <a:cs typeface="Calibri" panose="020F0502020204030204" pitchFamily="34" charset="0"/>
                        </a:rPr>
                        <a:t>Сертификован са еко-ознакама.</a:t>
                      </a:r>
                      <a:endParaRPr lang="en-US" sz="2000" kern="100" dirty="0">
                        <a:effectLst/>
                        <a:latin typeface="Calibri" panose="020F0502020204030204" pitchFamily="34" charset="0"/>
                        <a:ea typeface="Times New Roman" panose="02020603050405020304" pitchFamily="18" charset="0"/>
                        <a:cs typeface="Calibri" panose="020F0502020204030204" pitchFamily="34" charset="0"/>
                      </a:endParaRPr>
                    </a:p>
                    <a:p>
                      <a:pPr marL="342900" lvl="0" indent="-342900" algn="just">
                        <a:buFont typeface="Symbol" panose="05050102010706020507" pitchFamily="18" charset="2"/>
                        <a:buChar char=""/>
                      </a:pPr>
                      <a:r>
                        <a:rPr lang="sr-Cyrl-RS" sz="2000" kern="100" dirty="0">
                          <a:effectLst/>
                          <a:latin typeface="Calibri" panose="020F0502020204030204" pitchFamily="34" charset="0"/>
                          <a:ea typeface="Times New Roman" panose="02020603050405020304" pitchFamily="18" charset="0"/>
                          <a:cs typeface="Calibri" panose="020F0502020204030204" pitchFamily="34" charset="0"/>
                        </a:rPr>
                        <a:t>Мања паковања са опцијом за разблаживање на лицу места.</a:t>
                      </a:r>
                      <a:endParaRPr lang="en-US" sz="2000" kern="100" dirty="0">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nchor="ctr">
                    <a:lnL w="12700" cap="flat" cmpd="sng" algn="ctr">
                      <a:solidFill>
                        <a:srgbClr val="008000"/>
                      </a:solidFill>
                      <a:prstDash val="solid"/>
                      <a:round/>
                      <a:headEnd type="none" w="med" len="med"/>
                      <a:tailEnd type="none" w="med" len="med"/>
                    </a:lnL>
                    <a:lnR w="12700" cap="flat" cmpd="sng" algn="ctr">
                      <a:solidFill>
                        <a:srgbClr val="008000"/>
                      </a:solidFill>
                      <a:prstDash val="solid"/>
                      <a:round/>
                      <a:headEnd type="none" w="med" len="med"/>
                      <a:tailEnd type="none" w="med" len="med"/>
                    </a:lnR>
                    <a:lnT w="12700" cap="flat" cmpd="sng" algn="ctr">
                      <a:solidFill>
                        <a:srgbClr val="008000"/>
                      </a:solidFill>
                      <a:prstDash val="solid"/>
                      <a:round/>
                      <a:headEnd type="none" w="med" len="med"/>
                      <a:tailEnd type="none" w="med" len="med"/>
                    </a:lnT>
                    <a:lnB w="12700" cap="flat" cmpd="sng" algn="ctr">
                      <a:solidFill>
                        <a:srgbClr val="008000"/>
                      </a:solidFill>
                      <a:prstDash val="solid"/>
                      <a:round/>
                      <a:headEnd type="none" w="med" len="med"/>
                      <a:tailEnd type="none" w="med" len="med"/>
                    </a:lnB>
                    <a:noFill/>
                  </a:tcPr>
                </a:tc>
                <a:extLst>
                  <a:ext uri="{0D108BD9-81ED-4DB2-BD59-A6C34878D82A}">
                    <a16:rowId xmlns:a16="http://schemas.microsoft.com/office/drawing/2014/main" xmlns="" val="303763301"/>
                  </a:ext>
                </a:extLst>
              </a:tr>
            </a:tbl>
          </a:graphicData>
        </a:graphic>
      </p:graphicFrame>
      <p:sp>
        <p:nvSpPr>
          <p:cNvPr id="5" name="TextBox 4">
            <a:extLst>
              <a:ext uri="{FF2B5EF4-FFF2-40B4-BE49-F238E27FC236}">
                <a16:creationId xmlns:a16="http://schemas.microsoft.com/office/drawing/2014/main" xmlns="" id="{637A4D8F-D885-E366-D746-6A8E5C5D1615}"/>
              </a:ext>
            </a:extLst>
          </p:cNvPr>
          <p:cNvSpPr txBox="1"/>
          <p:nvPr/>
        </p:nvSpPr>
        <p:spPr>
          <a:xfrm>
            <a:off x="334160" y="800586"/>
            <a:ext cx="11623377" cy="400110"/>
          </a:xfrm>
          <a:prstGeom prst="rect">
            <a:avLst/>
          </a:prstGeom>
          <a:noFill/>
        </p:spPr>
        <p:txBody>
          <a:bodyPr wrap="square">
            <a:spAutoFit/>
          </a:bodyPr>
          <a:lstStyle/>
          <a:p>
            <a:pPr algn="ctr"/>
            <a:r>
              <a:rPr lang="sr-Cyrl-RS" sz="2000" b="1" dirty="0"/>
              <a:t>Примери зелених набавки</a:t>
            </a:r>
          </a:p>
        </p:txBody>
      </p:sp>
    </p:spTree>
    <p:extLst>
      <p:ext uri="{BB962C8B-B14F-4D97-AF65-F5344CB8AC3E}">
        <p14:creationId xmlns:p14="http://schemas.microsoft.com/office/powerpoint/2010/main" val="27137356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4E005DC1-7DC7-6004-5D14-6EE290990623}"/>
            </a:ext>
          </a:extLst>
        </p:cNvPr>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xmlns="" id="{3A9DF8FA-1DAD-FB2D-097F-21D63772B96F}"/>
              </a:ext>
            </a:extLst>
          </p:cNvPr>
          <p:cNvGraphicFramePr>
            <a:graphicFrameLocks noGrp="1"/>
          </p:cNvGraphicFramePr>
          <p:nvPr/>
        </p:nvGraphicFramePr>
        <p:xfrm>
          <a:off x="334161" y="297906"/>
          <a:ext cx="11623377" cy="396240"/>
        </p:xfrm>
        <a:graphic>
          <a:graphicData uri="http://schemas.openxmlformats.org/drawingml/2006/table">
            <a:tbl>
              <a:tblPr firstRow="1" bandRow="1">
                <a:tableStyleId>{93296810-A885-4BE3-A3E7-6D5BEEA58F35}</a:tableStyleId>
              </a:tblPr>
              <a:tblGrid>
                <a:gridCol w="11623377">
                  <a:extLst>
                    <a:ext uri="{9D8B030D-6E8A-4147-A177-3AD203B41FA5}">
                      <a16:colId xmlns:a16="http://schemas.microsoft.com/office/drawing/2014/main" xmlns="" val="3832995452"/>
                    </a:ext>
                  </a:extLst>
                </a:gridCol>
              </a:tblGrid>
              <a:tr h="244705">
                <a:tc>
                  <a:txBody>
                    <a:bodyPr/>
                    <a:lstStyle/>
                    <a:p>
                      <a:pPr algn="l"/>
                      <a:r>
                        <a:rPr lang="ru-RU" sz="2000" dirty="0">
                          <a:solidFill>
                            <a:srgbClr val="009900"/>
                          </a:solidFill>
                        </a:rPr>
                        <a:t>Сесија </a:t>
                      </a:r>
                      <a:r>
                        <a:rPr lang="en-US" sz="2000" dirty="0">
                          <a:solidFill>
                            <a:srgbClr val="009900"/>
                          </a:solidFill>
                        </a:rPr>
                        <a:t>10</a:t>
                      </a:r>
                      <a:r>
                        <a:rPr lang="ru-RU" sz="2000" dirty="0">
                          <a:solidFill>
                            <a:srgbClr val="009900"/>
                          </a:solidFill>
                        </a:rPr>
                        <a:t> Зелене набавке</a:t>
                      </a:r>
                    </a:p>
                  </a:txBody>
                  <a:tcPr>
                    <a:lnB w="12700" cap="flat" cmpd="sng" algn="ctr">
                      <a:solidFill>
                        <a:srgbClr val="002060"/>
                      </a:solidFill>
                      <a:prstDash val="solid"/>
                      <a:round/>
                      <a:headEnd type="none" w="med" len="med"/>
                      <a:tailEnd type="none" w="med" len="med"/>
                    </a:lnB>
                    <a:noFill/>
                  </a:tcPr>
                </a:tc>
                <a:extLst>
                  <a:ext uri="{0D108BD9-81ED-4DB2-BD59-A6C34878D82A}">
                    <a16:rowId xmlns:a16="http://schemas.microsoft.com/office/drawing/2014/main" xmlns="" val="4263483931"/>
                  </a:ext>
                </a:extLst>
              </a:tr>
            </a:tbl>
          </a:graphicData>
        </a:graphic>
      </p:graphicFrame>
      <p:sp>
        <p:nvSpPr>
          <p:cNvPr id="3" name="TextBox 2">
            <a:extLst>
              <a:ext uri="{FF2B5EF4-FFF2-40B4-BE49-F238E27FC236}">
                <a16:creationId xmlns:a16="http://schemas.microsoft.com/office/drawing/2014/main" xmlns="" id="{DADACC9E-D537-C664-755A-543E84413FEA}"/>
              </a:ext>
            </a:extLst>
          </p:cNvPr>
          <p:cNvSpPr txBox="1"/>
          <p:nvPr/>
        </p:nvSpPr>
        <p:spPr>
          <a:xfrm>
            <a:off x="284311" y="1028271"/>
            <a:ext cx="11623377" cy="5324535"/>
          </a:xfrm>
          <a:prstGeom prst="rect">
            <a:avLst/>
          </a:prstGeom>
          <a:noFill/>
        </p:spPr>
        <p:txBody>
          <a:bodyPr wrap="square">
            <a:spAutoFit/>
          </a:bodyPr>
          <a:lstStyle/>
          <a:p>
            <a:r>
              <a:rPr lang="ru-RU" sz="2000" dirty="0"/>
              <a:t>Примери  зелених набавки </a:t>
            </a:r>
          </a:p>
          <a:p>
            <a:endParaRPr lang="ru-RU" sz="2000" dirty="0"/>
          </a:p>
          <a:p>
            <a:pPr marL="342900" indent="-342900">
              <a:buFont typeface="Wingdings" panose="05000000000000000000" pitchFamily="2" charset="2"/>
              <a:buChar char="q"/>
            </a:pPr>
            <a:r>
              <a:rPr lang="ru-RU" sz="2000" dirty="0"/>
              <a:t>Набавка еколошких материјала и сировина:</a:t>
            </a:r>
          </a:p>
          <a:p>
            <a:endParaRPr lang="ru-RU" sz="2000" dirty="0"/>
          </a:p>
          <a:p>
            <a:pPr marL="342900" indent="-342900" algn="just">
              <a:buFont typeface="Wingdings" panose="05000000000000000000" pitchFamily="2" charset="2"/>
              <a:buChar char="Ø"/>
            </a:pPr>
            <a:r>
              <a:rPr lang="ru-RU" sz="2000" b="1" dirty="0"/>
              <a:t>IKEA </a:t>
            </a:r>
            <a:r>
              <a:rPr lang="ru-RU" sz="2000" dirty="0"/>
              <a:t>за своје производе од дрвета користи дрво из одрживих извора, сертификовано од стране Forest Stewardship Council (FSC). Поред тога, компанија улаже у пројекте за одрживи узгој памука и коришћење рециклираних материјала за текстилне производе. IKEA је успела да произведе 60% својих производа од обновљивих или рециклираних материјала.</a:t>
            </a:r>
          </a:p>
          <a:p>
            <a:pPr marL="342900" indent="-342900" algn="just">
              <a:buFont typeface="Wingdings" panose="05000000000000000000" pitchFamily="2" charset="2"/>
              <a:buChar char="Ø"/>
            </a:pPr>
            <a:r>
              <a:rPr lang="ru-RU" sz="2000" b="1" dirty="0"/>
              <a:t>Adidas</a:t>
            </a:r>
            <a:r>
              <a:rPr lang="ru-RU" sz="2000" dirty="0"/>
              <a:t> -Parley Ocean Plastic" – материјал направљен од рециклиране пластике сакупљене из океана. Ова иницијатива не само да смањује количину пластичног отпада у океанима, већ омогућава и производњу одрживе спортске обуће и одеће. Компанија је такође смањила употребу конвенционалног памука и прешла на органски памук, који се одрживо узгаја без хемијских пестицида.</a:t>
            </a:r>
          </a:p>
          <a:p>
            <a:pPr marL="342900" indent="-342900" algn="just">
              <a:buFont typeface="Wingdings" panose="05000000000000000000" pitchFamily="2" charset="2"/>
              <a:buChar char="Ø"/>
            </a:pPr>
            <a:r>
              <a:rPr lang="ru-RU" sz="2000" b="1" dirty="0"/>
              <a:t>L’Oréal </a:t>
            </a:r>
            <a:r>
              <a:rPr lang="ru-RU" sz="2000" dirty="0"/>
              <a:t>компанија набавља сировине из биоразградивих извора, укључујући природне састојке из одрживих пољопривредних пракси. L’Oréal такође користи сертификовано палмино уље и друга биљна уља одрживог извора. У својој козметичкој линији, компанија користи 100% рециклиране пластичне боце за паковање.</a:t>
            </a:r>
          </a:p>
        </p:txBody>
      </p:sp>
    </p:spTree>
    <p:extLst>
      <p:ext uri="{BB962C8B-B14F-4D97-AF65-F5344CB8AC3E}">
        <p14:creationId xmlns:p14="http://schemas.microsoft.com/office/powerpoint/2010/main" val="257312567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2073</TotalTime>
  <Words>1766</Words>
  <Application>Microsoft Office PowerPoint</Application>
  <PresentationFormat>Widescreen</PresentationFormat>
  <Paragraphs>182</Paragraphs>
  <Slides>15</Slides>
  <Notes>13</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15</vt:i4>
      </vt:variant>
    </vt:vector>
  </HeadingPairs>
  <TitlesOfParts>
    <vt:vector size="23" baseType="lpstr">
      <vt:lpstr>Arial</vt:lpstr>
      <vt:lpstr>Calibri</vt:lpstr>
      <vt:lpstr>Calibri Light</vt:lpstr>
      <vt:lpstr>Lora</vt:lpstr>
      <vt:lpstr>Symbol</vt:lpstr>
      <vt:lpstr>Times New Roman</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Goran Milenkovic</dc:creator>
  <cp:lastModifiedBy>Microsoft account</cp:lastModifiedBy>
  <cp:revision>112</cp:revision>
  <dcterms:created xsi:type="dcterms:W3CDTF">2020-07-22T04:20:20Z</dcterms:created>
  <dcterms:modified xsi:type="dcterms:W3CDTF">2025-04-30T12:33:07Z</dcterms:modified>
</cp:coreProperties>
</file>